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notesMasterIdLst>
    <p:notesMasterId r:id="rId24"/>
  </p:notesMasterIdLst>
  <p:sldIdLst>
    <p:sldId id="378" r:id="rId3"/>
    <p:sldId id="1128" r:id="rId4"/>
    <p:sldId id="314" r:id="rId5"/>
    <p:sldId id="1157" r:id="rId6"/>
    <p:sldId id="1229" r:id="rId7"/>
    <p:sldId id="1230" r:id="rId8"/>
    <p:sldId id="1228" r:id="rId9"/>
    <p:sldId id="1210" r:id="rId10"/>
    <p:sldId id="1202" r:id="rId11"/>
    <p:sldId id="1173" r:id="rId12"/>
    <p:sldId id="1203" r:id="rId13"/>
    <p:sldId id="1237" r:id="rId14"/>
    <p:sldId id="1223" r:id="rId15"/>
    <p:sldId id="1236" r:id="rId16"/>
    <p:sldId id="1222" r:id="rId17"/>
    <p:sldId id="1225" r:id="rId18"/>
    <p:sldId id="1196" r:id="rId19"/>
    <p:sldId id="1204" r:id="rId20"/>
    <p:sldId id="1219" r:id="rId21"/>
    <p:sldId id="1234" r:id="rId22"/>
    <p:sldId id="118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028"/>
    <a:srgbClr val="203C29"/>
    <a:srgbClr val="23401C"/>
    <a:srgbClr val="18441F"/>
    <a:srgbClr val="09471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75" autoAdjust="0"/>
    <p:restoredTop sz="94648"/>
  </p:normalViewPr>
  <p:slideViewPr>
    <p:cSldViewPr snapToGrid="0">
      <p:cViewPr varScale="1">
        <p:scale>
          <a:sx n="78" d="100"/>
          <a:sy n="78" d="100"/>
        </p:scale>
        <p:origin x="379" y="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DC111-BEE0-1745-8ADC-7B8AB1822443}" type="doc">
      <dgm:prSet loTypeId="urn:microsoft.com/office/officeart/2005/8/layout/venn3" loCatId="" qsTypeId="urn:microsoft.com/office/officeart/2005/8/quickstyle/simple1" qsCatId="simple" csTypeId="urn:microsoft.com/office/officeart/2005/8/colors/colorful1" csCatId="colorful" phldr="1"/>
      <dgm:spPr/>
      <dgm:t>
        <a:bodyPr/>
        <a:lstStyle/>
        <a:p>
          <a:endParaRPr lang="en-US"/>
        </a:p>
      </dgm:t>
    </dgm:pt>
    <dgm:pt modelId="{555B58A8-8583-C442-BD5D-0D09A9CFB032}">
      <dgm:prSet/>
      <dgm:spPr/>
      <dgm:t>
        <a:bodyPr/>
        <a:lstStyle/>
        <a:p>
          <a:r>
            <a:rPr lang="en-US" b="1" dirty="0"/>
            <a:t>Storytelling/Public Perception</a:t>
          </a:r>
        </a:p>
      </dgm:t>
    </dgm:pt>
    <dgm:pt modelId="{7D47F08C-BC71-EF4F-A677-9A52110CA6AA}" type="parTrans" cxnId="{496F5B8E-549D-9549-B44F-35325AFBC4B7}">
      <dgm:prSet/>
      <dgm:spPr/>
      <dgm:t>
        <a:bodyPr/>
        <a:lstStyle/>
        <a:p>
          <a:endParaRPr lang="en-US"/>
        </a:p>
      </dgm:t>
    </dgm:pt>
    <dgm:pt modelId="{8379BA41-3848-1048-8F5E-A2F9437AD792}" type="sibTrans" cxnId="{496F5B8E-549D-9549-B44F-35325AFBC4B7}">
      <dgm:prSet/>
      <dgm:spPr/>
      <dgm:t>
        <a:bodyPr/>
        <a:lstStyle/>
        <a:p>
          <a:endParaRPr lang="en-US"/>
        </a:p>
      </dgm:t>
    </dgm:pt>
    <dgm:pt modelId="{09DCDB21-29D3-504A-9A13-EB9E931C95D7}">
      <dgm:prSet/>
      <dgm:spPr/>
      <dgm:t>
        <a:bodyPr/>
        <a:lstStyle/>
        <a:p>
          <a:r>
            <a:rPr lang="en-US" b="1" dirty="0"/>
            <a:t>(Application Process/ Resources</a:t>
          </a:r>
        </a:p>
      </dgm:t>
    </dgm:pt>
    <dgm:pt modelId="{BDE7E810-8777-094F-AA36-D21B2BBAB08E}" type="parTrans" cxnId="{6DAC1F29-AF1B-F242-B916-251C634E14A7}">
      <dgm:prSet/>
      <dgm:spPr/>
      <dgm:t>
        <a:bodyPr/>
        <a:lstStyle/>
        <a:p>
          <a:endParaRPr lang="en-US"/>
        </a:p>
      </dgm:t>
    </dgm:pt>
    <dgm:pt modelId="{FB1B4A1E-7EFF-9E4A-A348-8139A181FCDB}" type="sibTrans" cxnId="{6DAC1F29-AF1B-F242-B916-251C634E14A7}">
      <dgm:prSet/>
      <dgm:spPr/>
      <dgm:t>
        <a:bodyPr/>
        <a:lstStyle/>
        <a:p>
          <a:endParaRPr lang="en-US"/>
        </a:p>
      </dgm:t>
    </dgm:pt>
    <dgm:pt modelId="{2DEED39A-A28C-DE4A-AAA1-17F4CFEB8624}">
      <dgm:prSet phldrT="[Text]"/>
      <dgm:spPr/>
      <dgm:t>
        <a:bodyPr/>
        <a:lstStyle/>
        <a:p>
          <a:pPr>
            <a:buFont typeface="Arial" panose="020B0604020202020204" pitchFamily="34" charset="0"/>
            <a:buNone/>
          </a:pPr>
          <a:r>
            <a:rPr lang="en-US" b="1" dirty="0"/>
            <a:t>Funding</a:t>
          </a:r>
        </a:p>
      </dgm:t>
    </dgm:pt>
    <dgm:pt modelId="{C0EBBD61-9F7E-5348-8641-FB1A50F2DBD3}" type="parTrans" cxnId="{55B23A44-A737-5E49-AD36-55B00A3A0ADD}">
      <dgm:prSet/>
      <dgm:spPr/>
      <dgm:t>
        <a:bodyPr/>
        <a:lstStyle/>
        <a:p>
          <a:endParaRPr lang="en-US"/>
        </a:p>
      </dgm:t>
    </dgm:pt>
    <dgm:pt modelId="{40835110-B935-454F-ACA1-A131DCB767ED}" type="sibTrans" cxnId="{55B23A44-A737-5E49-AD36-55B00A3A0ADD}">
      <dgm:prSet/>
      <dgm:spPr/>
      <dgm:t>
        <a:bodyPr/>
        <a:lstStyle/>
        <a:p>
          <a:endParaRPr lang="en-US"/>
        </a:p>
      </dgm:t>
    </dgm:pt>
    <dgm:pt modelId="{029E7B9F-DB92-CD42-90B7-170CD03BAA3F}">
      <dgm:prSet/>
      <dgm:spPr/>
      <dgm:t>
        <a:bodyPr/>
        <a:lstStyle/>
        <a:p>
          <a:r>
            <a:rPr lang="en-US" b="1" dirty="0"/>
            <a:t>Partnerships</a:t>
          </a:r>
        </a:p>
      </dgm:t>
    </dgm:pt>
    <dgm:pt modelId="{3E73F35D-DF2B-AD4C-9967-E90698A9249A}" type="parTrans" cxnId="{F7B4378C-9007-3C4C-BF2C-8AA92D9FD803}">
      <dgm:prSet/>
      <dgm:spPr/>
      <dgm:t>
        <a:bodyPr/>
        <a:lstStyle/>
        <a:p>
          <a:endParaRPr lang="en-US"/>
        </a:p>
      </dgm:t>
    </dgm:pt>
    <dgm:pt modelId="{E0282216-C92C-194F-A0D3-3F8CDB3D1368}" type="sibTrans" cxnId="{F7B4378C-9007-3C4C-BF2C-8AA92D9FD803}">
      <dgm:prSet/>
      <dgm:spPr/>
      <dgm:t>
        <a:bodyPr/>
        <a:lstStyle/>
        <a:p>
          <a:endParaRPr lang="en-US"/>
        </a:p>
      </dgm:t>
    </dgm:pt>
    <dgm:pt modelId="{23FDEDBD-F2C8-B34A-A463-98DCB5782A3E}">
      <dgm:prSet/>
      <dgm:spPr/>
      <dgm:t>
        <a:bodyPr/>
        <a:lstStyle/>
        <a:p>
          <a:r>
            <a:rPr lang="en-US" b="1" dirty="0"/>
            <a:t>Focus 4 Investment</a:t>
          </a:r>
        </a:p>
      </dgm:t>
    </dgm:pt>
    <dgm:pt modelId="{71193783-41E1-F04B-ACDB-FD87B138760C}" type="parTrans" cxnId="{A371137F-6104-334E-B99B-D56C660428F8}">
      <dgm:prSet/>
      <dgm:spPr/>
      <dgm:t>
        <a:bodyPr/>
        <a:lstStyle/>
        <a:p>
          <a:endParaRPr lang="en-US"/>
        </a:p>
      </dgm:t>
    </dgm:pt>
    <dgm:pt modelId="{EBAAACDB-F52F-D24A-8ADE-21A802E1ED2F}" type="sibTrans" cxnId="{A371137F-6104-334E-B99B-D56C660428F8}">
      <dgm:prSet/>
      <dgm:spPr/>
      <dgm:t>
        <a:bodyPr/>
        <a:lstStyle/>
        <a:p>
          <a:endParaRPr lang="en-US"/>
        </a:p>
      </dgm:t>
    </dgm:pt>
    <dgm:pt modelId="{4490BF83-6D65-5D4E-95B9-7E10C6F14D91}" type="pres">
      <dgm:prSet presAssocID="{9FBDC111-BEE0-1745-8ADC-7B8AB1822443}" presName="Name0" presStyleCnt="0">
        <dgm:presLayoutVars>
          <dgm:dir/>
          <dgm:resizeHandles val="exact"/>
        </dgm:presLayoutVars>
      </dgm:prSet>
      <dgm:spPr/>
    </dgm:pt>
    <dgm:pt modelId="{AA706DDB-8BCF-9048-91A2-A60555C04096}" type="pres">
      <dgm:prSet presAssocID="{555B58A8-8583-C442-BD5D-0D09A9CFB032}" presName="Name5" presStyleLbl="vennNode1" presStyleIdx="0" presStyleCnt="5">
        <dgm:presLayoutVars>
          <dgm:bulletEnabled val="1"/>
        </dgm:presLayoutVars>
      </dgm:prSet>
      <dgm:spPr/>
    </dgm:pt>
    <dgm:pt modelId="{91E68118-C7CF-9148-84E5-C3B9D39D931D}" type="pres">
      <dgm:prSet presAssocID="{8379BA41-3848-1048-8F5E-A2F9437AD792}" presName="space" presStyleCnt="0"/>
      <dgm:spPr/>
    </dgm:pt>
    <dgm:pt modelId="{A5E73D54-E816-164D-B9C8-F130F7E28B26}" type="pres">
      <dgm:prSet presAssocID="{029E7B9F-DB92-CD42-90B7-170CD03BAA3F}" presName="Name5" presStyleLbl="vennNode1" presStyleIdx="1" presStyleCnt="5">
        <dgm:presLayoutVars>
          <dgm:bulletEnabled val="1"/>
        </dgm:presLayoutVars>
      </dgm:prSet>
      <dgm:spPr/>
    </dgm:pt>
    <dgm:pt modelId="{1D28E693-CB9E-0747-BD64-DAB667E9186D}" type="pres">
      <dgm:prSet presAssocID="{E0282216-C92C-194F-A0D3-3F8CDB3D1368}" presName="space" presStyleCnt="0"/>
      <dgm:spPr/>
    </dgm:pt>
    <dgm:pt modelId="{185733BD-F24A-8742-9A96-81DDF8749CC0}" type="pres">
      <dgm:prSet presAssocID="{09DCDB21-29D3-504A-9A13-EB9E931C95D7}" presName="Name5" presStyleLbl="vennNode1" presStyleIdx="2" presStyleCnt="5">
        <dgm:presLayoutVars>
          <dgm:bulletEnabled val="1"/>
        </dgm:presLayoutVars>
      </dgm:prSet>
      <dgm:spPr/>
    </dgm:pt>
    <dgm:pt modelId="{4B52D9E4-3061-E642-BDB7-435125D8567B}" type="pres">
      <dgm:prSet presAssocID="{FB1B4A1E-7EFF-9E4A-A348-8139A181FCDB}" presName="space" presStyleCnt="0"/>
      <dgm:spPr/>
    </dgm:pt>
    <dgm:pt modelId="{7F5EC82D-EE68-B640-B7F7-8A11FE63594B}" type="pres">
      <dgm:prSet presAssocID="{23FDEDBD-F2C8-B34A-A463-98DCB5782A3E}" presName="Name5" presStyleLbl="vennNode1" presStyleIdx="3" presStyleCnt="5">
        <dgm:presLayoutVars>
          <dgm:bulletEnabled val="1"/>
        </dgm:presLayoutVars>
      </dgm:prSet>
      <dgm:spPr/>
    </dgm:pt>
    <dgm:pt modelId="{D255CCD9-DDCB-0449-807B-90C404D2335E}" type="pres">
      <dgm:prSet presAssocID="{EBAAACDB-F52F-D24A-8ADE-21A802E1ED2F}" presName="space" presStyleCnt="0"/>
      <dgm:spPr/>
    </dgm:pt>
    <dgm:pt modelId="{2C42726D-55CD-3242-AA4B-737320284E7A}" type="pres">
      <dgm:prSet presAssocID="{2DEED39A-A28C-DE4A-AAA1-17F4CFEB8624}" presName="Name5" presStyleLbl="vennNode1" presStyleIdx="4" presStyleCnt="5">
        <dgm:presLayoutVars>
          <dgm:bulletEnabled val="1"/>
        </dgm:presLayoutVars>
      </dgm:prSet>
      <dgm:spPr/>
    </dgm:pt>
  </dgm:ptLst>
  <dgm:cxnLst>
    <dgm:cxn modelId="{57CC5C06-E107-3B47-9FED-13CF7F0486F3}" type="presOf" srcId="{555B58A8-8583-C442-BD5D-0D09A9CFB032}" destId="{AA706DDB-8BCF-9048-91A2-A60555C04096}" srcOrd="0" destOrd="0" presId="urn:microsoft.com/office/officeart/2005/8/layout/venn3"/>
    <dgm:cxn modelId="{554CF815-66D8-FE4E-ADCD-87847F357DCD}" type="presOf" srcId="{09DCDB21-29D3-504A-9A13-EB9E931C95D7}" destId="{185733BD-F24A-8742-9A96-81DDF8749CC0}" srcOrd="0" destOrd="0" presId="urn:microsoft.com/office/officeart/2005/8/layout/venn3"/>
    <dgm:cxn modelId="{80D11519-6C90-4D49-BB9E-80A05C0A1356}" type="presOf" srcId="{23FDEDBD-F2C8-B34A-A463-98DCB5782A3E}" destId="{7F5EC82D-EE68-B640-B7F7-8A11FE63594B}" srcOrd="0" destOrd="0" presId="urn:microsoft.com/office/officeart/2005/8/layout/venn3"/>
    <dgm:cxn modelId="{6DAC1F29-AF1B-F242-B916-251C634E14A7}" srcId="{9FBDC111-BEE0-1745-8ADC-7B8AB1822443}" destId="{09DCDB21-29D3-504A-9A13-EB9E931C95D7}" srcOrd="2" destOrd="0" parTransId="{BDE7E810-8777-094F-AA36-D21B2BBAB08E}" sibTransId="{FB1B4A1E-7EFF-9E4A-A348-8139A181FCDB}"/>
    <dgm:cxn modelId="{55B23A44-A737-5E49-AD36-55B00A3A0ADD}" srcId="{9FBDC111-BEE0-1745-8ADC-7B8AB1822443}" destId="{2DEED39A-A28C-DE4A-AAA1-17F4CFEB8624}" srcOrd="4" destOrd="0" parTransId="{C0EBBD61-9F7E-5348-8641-FB1A50F2DBD3}" sibTransId="{40835110-B935-454F-ACA1-A131DCB767ED}"/>
    <dgm:cxn modelId="{A371137F-6104-334E-B99B-D56C660428F8}" srcId="{9FBDC111-BEE0-1745-8ADC-7B8AB1822443}" destId="{23FDEDBD-F2C8-B34A-A463-98DCB5782A3E}" srcOrd="3" destOrd="0" parTransId="{71193783-41E1-F04B-ACDB-FD87B138760C}" sibTransId="{EBAAACDB-F52F-D24A-8ADE-21A802E1ED2F}"/>
    <dgm:cxn modelId="{F7B4378C-9007-3C4C-BF2C-8AA92D9FD803}" srcId="{9FBDC111-BEE0-1745-8ADC-7B8AB1822443}" destId="{029E7B9F-DB92-CD42-90B7-170CD03BAA3F}" srcOrd="1" destOrd="0" parTransId="{3E73F35D-DF2B-AD4C-9967-E90698A9249A}" sibTransId="{E0282216-C92C-194F-A0D3-3F8CDB3D1368}"/>
    <dgm:cxn modelId="{496F5B8E-549D-9549-B44F-35325AFBC4B7}" srcId="{9FBDC111-BEE0-1745-8ADC-7B8AB1822443}" destId="{555B58A8-8583-C442-BD5D-0D09A9CFB032}" srcOrd="0" destOrd="0" parTransId="{7D47F08C-BC71-EF4F-A677-9A52110CA6AA}" sibTransId="{8379BA41-3848-1048-8F5E-A2F9437AD792}"/>
    <dgm:cxn modelId="{273119EC-131D-604E-84A9-9966D78936D0}" type="presOf" srcId="{029E7B9F-DB92-CD42-90B7-170CD03BAA3F}" destId="{A5E73D54-E816-164D-B9C8-F130F7E28B26}" srcOrd="0" destOrd="0" presId="urn:microsoft.com/office/officeart/2005/8/layout/venn3"/>
    <dgm:cxn modelId="{F9C053F2-6B94-D548-8E4D-C1DB7CA8310A}" type="presOf" srcId="{2DEED39A-A28C-DE4A-AAA1-17F4CFEB8624}" destId="{2C42726D-55CD-3242-AA4B-737320284E7A}" srcOrd="0" destOrd="0" presId="urn:microsoft.com/office/officeart/2005/8/layout/venn3"/>
    <dgm:cxn modelId="{82B6A7F8-597D-F041-82CB-368C17AEF42E}" type="presOf" srcId="{9FBDC111-BEE0-1745-8ADC-7B8AB1822443}" destId="{4490BF83-6D65-5D4E-95B9-7E10C6F14D91}" srcOrd="0" destOrd="0" presId="urn:microsoft.com/office/officeart/2005/8/layout/venn3"/>
    <dgm:cxn modelId="{C364AB15-06D4-C24B-A251-B17D733180CF}" type="presParOf" srcId="{4490BF83-6D65-5D4E-95B9-7E10C6F14D91}" destId="{AA706DDB-8BCF-9048-91A2-A60555C04096}" srcOrd="0" destOrd="0" presId="urn:microsoft.com/office/officeart/2005/8/layout/venn3"/>
    <dgm:cxn modelId="{E05CC8B1-04A7-004C-8FD2-4DBAA9B20344}" type="presParOf" srcId="{4490BF83-6D65-5D4E-95B9-7E10C6F14D91}" destId="{91E68118-C7CF-9148-84E5-C3B9D39D931D}" srcOrd="1" destOrd="0" presId="urn:microsoft.com/office/officeart/2005/8/layout/venn3"/>
    <dgm:cxn modelId="{A9C9F8B8-3280-9442-901D-9BD4A58A1B6B}" type="presParOf" srcId="{4490BF83-6D65-5D4E-95B9-7E10C6F14D91}" destId="{A5E73D54-E816-164D-B9C8-F130F7E28B26}" srcOrd="2" destOrd="0" presId="urn:microsoft.com/office/officeart/2005/8/layout/venn3"/>
    <dgm:cxn modelId="{8CB8B5F3-6E04-8C4A-9C2D-7BC88AFFB892}" type="presParOf" srcId="{4490BF83-6D65-5D4E-95B9-7E10C6F14D91}" destId="{1D28E693-CB9E-0747-BD64-DAB667E9186D}" srcOrd="3" destOrd="0" presId="urn:microsoft.com/office/officeart/2005/8/layout/venn3"/>
    <dgm:cxn modelId="{3C1DCE0E-D2BE-A045-890B-A7CE82F9C819}" type="presParOf" srcId="{4490BF83-6D65-5D4E-95B9-7E10C6F14D91}" destId="{185733BD-F24A-8742-9A96-81DDF8749CC0}" srcOrd="4" destOrd="0" presId="urn:microsoft.com/office/officeart/2005/8/layout/venn3"/>
    <dgm:cxn modelId="{A6524DE6-8BE8-604E-9044-18EF0AC895F6}" type="presParOf" srcId="{4490BF83-6D65-5D4E-95B9-7E10C6F14D91}" destId="{4B52D9E4-3061-E642-BDB7-435125D8567B}" srcOrd="5" destOrd="0" presId="urn:microsoft.com/office/officeart/2005/8/layout/venn3"/>
    <dgm:cxn modelId="{2F691089-52F1-D449-8FF5-D33E2A8CDC76}" type="presParOf" srcId="{4490BF83-6D65-5D4E-95B9-7E10C6F14D91}" destId="{7F5EC82D-EE68-B640-B7F7-8A11FE63594B}" srcOrd="6" destOrd="0" presId="urn:microsoft.com/office/officeart/2005/8/layout/venn3"/>
    <dgm:cxn modelId="{C4640902-E713-9C47-8930-7ABA61315038}" type="presParOf" srcId="{4490BF83-6D65-5D4E-95B9-7E10C6F14D91}" destId="{D255CCD9-DDCB-0449-807B-90C404D2335E}" srcOrd="7" destOrd="0" presId="urn:microsoft.com/office/officeart/2005/8/layout/venn3"/>
    <dgm:cxn modelId="{A6C978E5-64CA-9F46-81BF-6CB0B78C3496}" type="presParOf" srcId="{4490BF83-6D65-5D4E-95B9-7E10C6F14D91}" destId="{2C42726D-55CD-3242-AA4B-737320284E7A}"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06DDB-8BCF-9048-91A2-A60555C04096}">
      <dsp:nvSpPr>
        <dsp:cNvPr id="0" name=""/>
        <dsp:cNvSpPr/>
      </dsp:nvSpPr>
      <dsp:spPr>
        <a:xfrm>
          <a:off x="1032" y="1245436"/>
          <a:ext cx="2013818" cy="201381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827" tIns="15240" rIns="110827"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Storytelling/Public Perception</a:t>
          </a:r>
        </a:p>
      </dsp:txBody>
      <dsp:txXfrm>
        <a:off x="295949" y="1540353"/>
        <a:ext cx="1423984" cy="1423984"/>
      </dsp:txXfrm>
    </dsp:sp>
    <dsp:sp modelId="{A5E73D54-E816-164D-B9C8-F130F7E28B26}">
      <dsp:nvSpPr>
        <dsp:cNvPr id="0" name=""/>
        <dsp:cNvSpPr/>
      </dsp:nvSpPr>
      <dsp:spPr>
        <a:xfrm>
          <a:off x="1612087" y="1245436"/>
          <a:ext cx="2013818" cy="201381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827" tIns="15240" rIns="110827"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Partnerships</a:t>
          </a:r>
        </a:p>
      </dsp:txBody>
      <dsp:txXfrm>
        <a:off x="1907004" y="1540353"/>
        <a:ext cx="1423984" cy="1423984"/>
      </dsp:txXfrm>
    </dsp:sp>
    <dsp:sp modelId="{185733BD-F24A-8742-9A96-81DDF8749CC0}">
      <dsp:nvSpPr>
        <dsp:cNvPr id="0" name=""/>
        <dsp:cNvSpPr/>
      </dsp:nvSpPr>
      <dsp:spPr>
        <a:xfrm>
          <a:off x="3223142" y="1245436"/>
          <a:ext cx="2013818" cy="201381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827" tIns="15240" rIns="110827"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(Application Process/ Resources</a:t>
          </a:r>
        </a:p>
      </dsp:txBody>
      <dsp:txXfrm>
        <a:off x="3518059" y="1540353"/>
        <a:ext cx="1423984" cy="1423984"/>
      </dsp:txXfrm>
    </dsp:sp>
    <dsp:sp modelId="{7F5EC82D-EE68-B640-B7F7-8A11FE63594B}">
      <dsp:nvSpPr>
        <dsp:cNvPr id="0" name=""/>
        <dsp:cNvSpPr/>
      </dsp:nvSpPr>
      <dsp:spPr>
        <a:xfrm>
          <a:off x="4834197" y="1245436"/>
          <a:ext cx="2013818" cy="201381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827" tIns="15240" rIns="110827"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Focus 4 Investment</a:t>
          </a:r>
        </a:p>
      </dsp:txBody>
      <dsp:txXfrm>
        <a:off x="5129114" y="1540353"/>
        <a:ext cx="1423984" cy="1423984"/>
      </dsp:txXfrm>
    </dsp:sp>
    <dsp:sp modelId="{2C42726D-55CD-3242-AA4B-737320284E7A}">
      <dsp:nvSpPr>
        <dsp:cNvPr id="0" name=""/>
        <dsp:cNvSpPr/>
      </dsp:nvSpPr>
      <dsp:spPr>
        <a:xfrm>
          <a:off x="6445252" y="1245436"/>
          <a:ext cx="2013818" cy="2013818"/>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827" tIns="15240" rIns="110827"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kern="1200" dirty="0"/>
            <a:t>Funding</a:t>
          </a:r>
        </a:p>
      </dsp:txBody>
      <dsp:txXfrm>
        <a:off x="6740169" y="1540353"/>
        <a:ext cx="1423984" cy="142398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8A8ED-31AF-40EC-8164-93ECF3752D15}" type="datetimeFigureOut">
              <a:rPr lang="en-US" smtClean="0"/>
              <a:t>12/3/2023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8EC96-3390-4B56-AB12-61EBA14FF964}" type="slidenum">
              <a:rPr lang="en-US" smtClean="0"/>
              <a:t>‹#›</a:t>
            </a:fld>
            <a:endParaRPr lang="en-US"/>
          </a:p>
        </p:txBody>
      </p:sp>
    </p:spTree>
    <p:extLst>
      <p:ext uri="{BB962C8B-B14F-4D97-AF65-F5344CB8AC3E}">
        <p14:creationId xmlns:p14="http://schemas.microsoft.com/office/powerpoint/2010/main" val="71341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153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161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830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18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66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14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40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Conducted outreach, and OCRF representation at the  Oregon outdoor recreation programs, trail alliances, Diversifying the pool of applicants that apply to OCRF. Hopefully this helps address the </a:t>
            </a:r>
          </a:p>
        </p:txBody>
      </p:sp>
      <p:sp>
        <p:nvSpPr>
          <p:cNvPr id="4" name="Slide Number Placeholder 3"/>
          <p:cNvSpPr>
            <a:spLocks noGrp="1"/>
          </p:cNvSpPr>
          <p:nvPr>
            <p:ph type="sldNum" sz="quarter" idx="5"/>
          </p:nvPr>
        </p:nvSpPr>
        <p:spPr/>
        <p:txBody>
          <a:bodyPr/>
          <a:lstStyle/>
          <a:p>
            <a:fld id="{2928EC96-3390-4B56-AB12-61EBA14FF964}" type="slidenum">
              <a:rPr lang="en-US" smtClean="0"/>
              <a:t>5</a:t>
            </a:fld>
            <a:endParaRPr lang="en-US"/>
          </a:p>
        </p:txBody>
      </p:sp>
    </p:spTree>
    <p:extLst>
      <p:ext uri="{BB962C8B-B14F-4D97-AF65-F5344CB8AC3E}">
        <p14:creationId xmlns:p14="http://schemas.microsoft.com/office/powerpoint/2010/main" val="2976299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03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481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186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68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331310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121550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70321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C0CFD0-9442-4EEE-AF03-8A9AA2E23323}"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2780437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0CFD0-9442-4EEE-AF03-8A9AA2E23323}"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479972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C0CFD0-9442-4EEE-AF03-8A9AA2E23323}"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1489188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C0CFD0-9442-4EEE-AF03-8A9AA2E23323}"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3695202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C0CFD0-9442-4EEE-AF03-8A9AA2E23323}"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3432035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C0CFD0-9442-4EEE-AF03-8A9AA2E23323}"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1125957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0CFD0-9442-4EEE-AF03-8A9AA2E23323}"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2122898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C0CFD0-9442-4EEE-AF03-8A9AA2E23323}"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22196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779339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C0CFD0-9442-4EEE-AF03-8A9AA2E23323}"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876177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0CFD0-9442-4EEE-AF03-8A9AA2E23323}"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2682694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0CFD0-9442-4EEE-AF03-8A9AA2E23323}"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415392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88738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326105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96460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30355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79262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02210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143724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42248-D582-45DA-BC26-F227E1A31D5B}" type="slidenum">
              <a:rPr lang="en-US" smtClean="0"/>
              <a:t>‹#›</a:t>
            </a:fld>
            <a:endParaRPr lang="en-US"/>
          </a:p>
        </p:txBody>
      </p:sp>
      <p:sp>
        <p:nvSpPr>
          <p:cNvPr id="7" name="Rectangle 6">
            <a:extLst>
              <a:ext uri="{FF2B5EF4-FFF2-40B4-BE49-F238E27FC236}">
                <a16:creationId xmlns:a16="http://schemas.microsoft.com/office/drawing/2014/main" id="{E9C2673E-7D0F-B6C9-5B84-E92A2BD32C26}"/>
              </a:ext>
            </a:extLst>
          </p:cNvPr>
          <p:cNvSpPr/>
          <p:nvPr userDrawn="1"/>
        </p:nvSpPr>
        <p:spPr>
          <a:xfrm>
            <a:off x="0" y="6311901"/>
            <a:ext cx="9144000" cy="546101"/>
          </a:xfrm>
          <a:prstGeom prst="rect">
            <a:avLst/>
          </a:prstGeom>
          <a:solidFill>
            <a:srgbClr val="144633"/>
          </a:solidFill>
          <a:ln>
            <a:solidFill>
              <a:srgbClr val="144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dirty="0"/>
              <a:t>Oregon Department of Fish and Wildlife</a:t>
            </a:r>
          </a:p>
        </p:txBody>
      </p:sp>
      <p:sp>
        <p:nvSpPr>
          <p:cNvPr id="8" name="Freeform 2">
            <a:extLst>
              <a:ext uri="{FF2B5EF4-FFF2-40B4-BE49-F238E27FC236}">
                <a16:creationId xmlns:a16="http://schemas.microsoft.com/office/drawing/2014/main" id="{BD1FD53B-8779-0F80-6B23-CD0CEAB596BD}"/>
              </a:ext>
            </a:extLst>
          </p:cNvPr>
          <p:cNvSpPr>
            <a:spLocks/>
          </p:cNvSpPr>
          <p:nvPr userDrawn="1"/>
        </p:nvSpPr>
        <p:spPr bwMode="auto">
          <a:xfrm>
            <a:off x="-218364" y="-54592"/>
            <a:ext cx="9594376" cy="1952625"/>
          </a:xfrm>
          <a:custGeom>
            <a:avLst/>
            <a:gdLst>
              <a:gd name="T0" fmla="*/ 0 w 5808"/>
              <a:gd name="T1" fmla="*/ 2147483647 h 1230"/>
              <a:gd name="T2" fmla="*/ 60483754 w 5808"/>
              <a:gd name="T3" fmla="*/ 0 h 1230"/>
              <a:gd name="T4" fmla="*/ 2147483647 w 5808"/>
              <a:gd name="T5" fmla="*/ 0 h 1230"/>
              <a:gd name="T6" fmla="*/ 2147483647 w 5808"/>
              <a:gd name="T7" fmla="*/ 2147483647 h 1230"/>
              <a:gd name="T8" fmla="*/ 2147483647 w 5808"/>
              <a:gd name="T9" fmla="*/ 2147483647 h 1230"/>
              <a:gd name="T10" fmla="*/ 2147483647 w 5808"/>
              <a:gd name="T11" fmla="*/ 2147483647 h 1230"/>
              <a:gd name="T12" fmla="*/ 0 w 5808"/>
              <a:gd name="T13" fmla="*/ 2147483647 h 1230"/>
              <a:gd name="T14" fmla="*/ 0 60000 65536"/>
              <a:gd name="T15" fmla="*/ 0 60000 65536"/>
              <a:gd name="T16" fmla="*/ 0 60000 65536"/>
              <a:gd name="T17" fmla="*/ 0 60000 65536"/>
              <a:gd name="T18" fmla="*/ 0 60000 65536"/>
              <a:gd name="T19" fmla="*/ 0 60000 65536"/>
              <a:gd name="T20" fmla="*/ 0 60000 65536"/>
              <a:gd name="T21" fmla="*/ 0 w 5808"/>
              <a:gd name="T22" fmla="*/ 0 h 1230"/>
              <a:gd name="T23" fmla="*/ 5808 w 5808"/>
              <a:gd name="T24" fmla="*/ 1230 h 12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8" h="1230">
                <a:moveTo>
                  <a:pt x="0" y="1212"/>
                </a:moveTo>
                <a:lnTo>
                  <a:pt x="24" y="0"/>
                </a:lnTo>
                <a:lnTo>
                  <a:pt x="5784" y="0"/>
                </a:lnTo>
                <a:lnTo>
                  <a:pt x="5808" y="996"/>
                </a:lnTo>
                <a:cubicBezTo>
                  <a:pt x="5548" y="1200"/>
                  <a:pt x="4950" y="1230"/>
                  <a:pt x="4224" y="1224"/>
                </a:cubicBezTo>
                <a:cubicBezTo>
                  <a:pt x="3498" y="1218"/>
                  <a:pt x="2156" y="962"/>
                  <a:pt x="1452" y="960"/>
                </a:cubicBezTo>
                <a:cubicBezTo>
                  <a:pt x="672" y="936"/>
                  <a:pt x="0" y="1212"/>
                  <a:pt x="0" y="1212"/>
                </a:cubicBezTo>
                <a:close/>
              </a:path>
            </a:pathLst>
          </a:custGeom>
          <a:solidFill>
            <a:srgbClr val="144633"/>
          </a:solidFill>
          <a:ln w="76200" cmpd="sng">
            <a:solidFill>
              <a:srgbClr val="144633"/>
            </a:solidFill>
            <a:round/>
            <a:headEnd/>
            <a:tailEnd/>
          </a:ln>
        </p:spPr>
        <p:txBody>
          <a:bodyPr/>
          <a:lstStyle/>
          <a:p>
            <a:endParaRPr lang="en-US" sz="1800">
              <a:solidFill>
                <a:schemeClr val="bg1"/>
              </a:solidFill>
            </a:endParaRPr>
          </a:p>
        </p:txBody>
      </p:sp>
    </p:spTree>
    <p:extLst>
      <p:ext uri="{BB962C8B-B14F-4D97-AF65-F5344CB8AC3E}">
        <p14:creationId xmlns:p14="http://schemas.microsoft.com/office/powerpoint/2010/main" val="17425994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0CFD0-9442-4EEE-AF03-8A9AA2E23323}" type="datetimeFigureOut">
              <a:rPr lang="en-US" smtClean="0"/>
              <a:t>12/3/2023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0C689-5998-49CB-B2ED-03ABEF45D2AF}" type="slidenum">
              <a:rPr lang="en-US" smtClean="0"/>
              <a:t>‹#›</a:t>
            </a:fld>
            <a:endParaRPr lang="en-US"/>
          </a:p>
        </p:txBody>
      </p:sp>
    </p:spTree>
    <p:extLst>
      <p:ext uri="{BB962C8B-B14F-4D97-AF65-F5344CB8AC3E}">
        <p14:creationId xmlns:p14="http://schemas.microsoft.com/office/powerpoint/2010/main" val="25674951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B852062-AD58-4ABC-803F-3585C3565E62}"/>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7395" y="2069026"/>
            <a:ext cx="3698981" cy="3698981"/>
          </a:xfrm>
          <a:prstGeom prst="rect">
            <a:avLst/>
          </a:prstGeom>
        </p:spPr>
      </p:pic>
      <p:sp>
        <p:nvSpPr>
          <p:cNvPr id="2" name="TextBox 1">
            <a:extLst>
              <a:ext uri="{FF2B5EF4-FFF2-40B4-BE49-F238E27FC236}">
                <a16:creationId xmlns:a16="http://schemas.microsoft.com/office/drawing/2014/main" id="{112D1657-AAD7-454D-A642-A1E1F88648B0}"/>
              </a:ext>
            </a:extLst>
          </p:cNvPr>
          <p:cNvSpPr txBox="1"/>
          <p:nvPr/>
        </p:nvSpPr>
        <p:spPr>
          <a:xfrm>
            <a:off x="3755572" y="2933542"/>
            <a:ext cx="5626205"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Oregon Conservation and Recreation Fund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Advisory Committee Meeting </a:t>
            </a:r>
          </a:p>
        </p:txBody>
      </p:sp>
      <p:sp>
        <p:nvSpPr>
          <p:cNvPr id="5" name="TextBox 4">
            <a:extLst>
              <a:ext uri="{FF2B5EF4-FFF2-40B4-BE49-F238E27FC236}">
                <a16:creationId xmlns:a16="http://schemas.microsoft.com/office/drawing/2014/main" id="{5BD344AB-9B96-88D5-5559-1BA3B48A2011}"/>
              </a:ext>
            </a:extLst>
          </p:cNvPr>
          <p:cNvSpPr txBox="1"/>
          <p:nvPr/>
        </p:nvSpPr>
        <p:spPr>
          <a:xfrm>
            <a:off x="317395" y="156982"/>
            <a:ext cx="8259828"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Calibri" panose="020F0502020204030204"/>
              </a:rPr>
              <a:t>November 6</a:t>
            </a:r>
            <a:r>
              <a:rPr lang="en-US" sz="3600" baseline="30000" dirty="0">
                <a:solidFill>
                  <a:schemeClr val="bg1"/>
                </a:solidFill>
                <a:latin typeface="Calibri" panose="020F0502020204030204"/>
              </a:rPr>
              <a:t>th</a:t>
            </a:r>
            <a:r>
              <a:rPr lang="en-US" sz="3600" dirty="0">
                <a:solidFill>
                  <a:schemeClr val="bg1"/>
                </a:solidFill>
                <a:latin typeface="Calibri" panose="020F0502020204030204"/>
              </a:rPr>
              <a:t>,</a:t>
            </a:r>
            <a:r>
              <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rPr>
              <a:t> 2023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i="1" dirty="0">
                <a:solidFill>
                  <a:schemeClr val="bg1"/>
                </a:solidFill>
                <a:latin typeface="Calibri" panose="020F0502020204030204"/>
              </a:rPr>
              <a:t>1:00pm</a:t>
            </a:r>
            <a:r>
              <a:rPr kumimoji="0" lang="en-US" sz="2800" b="0" i="1" u="none" strike="noStrike" kern="1200" cap="none" spc="0" normalizeH="0" baseline="0" noProof="0" dirty="0">
                <a:ln>
                  <a:noFill/>
                </a:ln>
                <a:solidFill>
                  <a:schemeClr val="bg1"/>
                </a:solidFill>
                <a:effectLst/>
                <a:uLnTx/>
                <a:uFillTx/>
                <a:latin typeface="Calibri" panose="020F0502020204030204"/>
                <a:ea typeface="+mn-ea"/>
                <a:cs typeface="+mn-cs"/>
              </a:rPr>
              <a:t> – 4</a:t>
            </a:r>
            <a:r>
              <a:rPr lang="en-US" sz="2800" i="1" dirty="0">
                <a:solidFill>
                  <a:schemeClr val="bg1"/>
                </a:solidFill>
                <a:latin typeface="Calibri" panose="020F0502020204030204"/>
              </a:rPr>
              <a:t>:0</a:t>
            </a:r>
            <a:r>
              <a:rPr kumimoji="0" lang="en-US" sz="2800" b="0" i="1" u="none" strike="noStrike" kern="1200" cap="none" spc="0" normalizeH="0" baseline="0" noProof="0" dirty="0">
                <a:ln>
                  <a:noFill/>
                </a:ln>
                <a:solidFill>
                  <a:schemeClr val="bg1"/>
                </a:solidFill>
                <a:effectLst/>
                <a:uLnTx/>
                <a:uFillTx/>
                <a:latin typeface="Calibri" panose="020F0502020204030204"/>
                <a:ea typeface="+mn-ea"/>
                <a:cs typeface="+mn-cs"/>
              </a:rPr>
              <a:t>0pm</a:t>
            </a:r>
            <a:endParaRPr kumimoji="0" lang="en-US" sz="3200" b="0"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1026" name="Picture 2" descr="ODFW Logo | | currypilot.com">
            <a:extLst>
              <a:ext uri="{FF2B5EF4-FFF2-40B4-BE49-F238E27FC236}">
                <a16:creationId xmlns:a16="http://schemas.microsoft.com/office/drawing/2014/main" id="{09179D18-3418-20A2-9487-4EA8A1335A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657" y="4931912"/>
            <a:ext cx="965200" cy="12054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5E28F7-6B70-8C79-3D2C-4A885D8ABA7D}"/>
              </a:ext>
            </a:extLst>
          </p:cNvPr>
          <p:cNvSpPr txBox="1"/>
          <p:nvPr/>
        </p:nvSpPr>
        <p:spPr>
          <a:xfrm>
            <a:off x="6456946" y="5680922"/>
            <a:ext cx="3122481" cy="369332"/>
          </a:xfrm>
          <a:prstGeom prst="rect">
            <a:avLst/>
          </a:prstGeom>
          <a:noFill/>
        </p:spPr>
        <p:txBody>
          <a:bodyPr wrap="square">
            <a:spAutoFit/>
          </a:bodyPr>
          <a:lstStyle/>
          <a:p>
            <a:r>
              <a:rPr lang="en-US" sz="1800" i="1" dirty="0">
                <a:solidFill>
                  <a:prstClr val="black"/>
                </a:solidFill>
                <a:latin typeface="Calibri" panose="020F0502020204030204"/>
              </a:rPr>
              <a:t>Virtual Meeting</a:t>
            </a:r>
            <a:endParaRPr lang="en-US" dirty="0"/>
          </a:p>
        </p:txBody>
      </p:sp>
    </p:spTree>
    <p:extLst>
      <p:ext uri="{BB962C8B-B14F-4D97-AF65-F5344CB8AC3E}">
        <p14:creationId xmlns:p14="http://schemas.microsoft.com/office/powerpoint/2010/main" val="185233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51FADA-9158-43A5-8E28-12DB0B4053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F4EFF2-02D5-46D2-AF17-E72C016D03BF}"/>
              </a:ext>
            </a:extLst>
          </p:cNvPr>
          <p:cNvSpPr txBox="1"/>
          <p:nvPr/>
        </p:nvSpPr>
        <p:spPr>
          <a:xfrm>
            <a:off x="838965" y="3203306"/>
            <a:ext cx="701832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Comment</a:t>
            </a: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4:</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65218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EFF2-02D5-46D2-AF17-E72C016D03BF}"/>
              </a:ext>
            </a:extLst>
          </p:cNvPr>
          <p:cNvSpPr txBox="1"/>
          <p:nvPr/>
        </p:nvSpPr>
        <p:spPr>
          <a:xfrm>
            <a:off x="921411" y="3094651"/>
            <a:ext cx="8032892"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pitchFamily="34" charset="0"/>
                <a:ea typeface="Yu Mincho" panose="02020400000000000000" pitchFamily="18" charset="-128"/>
              </a:rPr>
              <a:t>Stakeholder Outreach Update</a:t>
            </a:r>
            <a:endParaRPr kumimoji="0" lang="en-US" sz="2800" b="1" i="1" u="none" strike="noStrike" kern="120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mn-cs"/>
            </a:endParaRP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287563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5:</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3195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1D8A-61AA-8EA5-E1C7-97B1683F2E7D}"/>
              </a:ext>
            </a:extLst>
          </p:cNvPr>
          <p:cNvSpPr>
            <a:spLocks noGrp="1"/>
          </p:cNvSpPr>
          <p:nvPr>
            <p:ph type="title"/>
          </p:nvPr>
        </p:nvSpPr>
        <p:spPr>
          <a:xfrm>
            <a:off x="628650" y="182246"/>
            <a:ext cx="7886700" cy="1325563"/>
          </a:xfrm>
        </p:spPr>
        <p:txBody>
          <a:bodyPr>
            <a:normAutofit/>
          </a:bodyPr>
          <a:lstStyle/>
          <a:p>
            <a:r>
              <a:rPr lang="en-US" dirty="0">
                <a:solidFill>
                  <a:schemeClr val="bg1"/>
                </a:solidFill>
              </a:rPr>
              <a:t>OCRF Sentiment – </a:t>
            </a:r>
            <a:r>
              <a:rPr lang="en-US" sz="2800" dirty="0">
                <a:solidFill>
                  <a:schemeClr val="bg1"/>
                </a:solidFill>
              </a:rPr>
              <a:t>Grant applicants, ODFW, ODFW Commission, Rep Helm</a:t>
            </a:r>
            <a:endParaRPr lang="en-US" dirty="0">
              <a:solidFill>
                <a:schemeClr val="bg1"/>
              </a:solidFill>
            </a:endParaRPr>
          </a:p>
        </p:txBody>
      </p:sp>
      <p:sp>
        <p:nvSpPr>
          <p:cNvPr id="3" name="Content Placeholder 2">
            <a:extLst>
              <a:ext uri="{FF2B5EF4-FFF2-40B4-BE49-F238E27FC236}">
                <a16:creationId xmlns:a16="http://schemas.microsoft.com/office/drawing/2014/main" id="{CD46A91D-E2B9-5319-6B91-44AAFC1B356B}"/>
              </a:ext>
            </a:extLst>
          </p:cNvPr>
          <p:cNvSpPr>
            <a:spLocks noGrp="1"/>
          </p:cNvSpPr>
          <p:nvPr>
            <p:ph idx="1"/>
          </p:nvPr>
        </p:nvSpPr>
        <p:spPr>
          <a:xfrm>
            <a:off x="628650" y="2183129"/>
            <a:ext cx="8309610" cy="3993833"/>
          </a:xfrm>
        </p:spPr>
        <p:txBody>
          <a:bodyPr>
            <a:normAutofit lnSpcReduction="10000"/>
          </a:bodyPr>
          <a:lstStyle/>
          <a:p>
            <a:pPr>
              <a:spcBef>
                <a:spcPts val="0"/>
              </a:spcBef>
              <a:spcAft>
                <a:spcPts val="6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Success and Gratitude: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Overwhelmingly positive comments about the work of the committee.  High level of appreciation for the unique opportunities provided by the fund, the work being done and the dedication of committee members.  OCRF has established a strong reputation.</a:t>
            </a:r>
          </a:p>
          <a:p>
            <a:pPr marL="228600" marR="0">
              <a:spcBef>
                <a:spcPts val="0"/>
              </a:spcBef>
              <a:spcAft>
                <a:spcPts val="6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Project Diversity:</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latin typeface="Calibri" panose="020F0502020204030204" pitchFamily="34" charset="0"/>
                <a:ea typeface="Calibri" panose="020F0502020204030204" pitchFamily="34" charset="0"/>
                <a:cs typeface="Times New Roman" panose="02020603050405020304" pitchFamily="18" charset="0"/>
              </a:rPr>
              <a:t>B</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ig and small, statewide coverage, and the variety of project types is great. </a:t>
            </a:r>
          </a:p>
          <a:p>
            <a:pPr>
              <a:spcBef>
                <a:spcPts val="0"/>
              </a:spcBef>
              <a:spcAft>
                <a:spcPts val="6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Outreach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Broadening access to groups not traditionally involved seems to be a success so far.</a:t>
            </a:r>
          </a:p>
          <a:p>
            <a:pPr marL="0" marR="0" indent="0">
              <a:spcBef>
                <a:spcPts val="0"/>
              </a:spcBef>
              <a:spcAft>
                <a:spcPts val="6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59F6DAF-2821-E436-B39E-0009797FED23}"/>
              </a:ext>
            </a:extLst>
          </p:cNvPr>
          <p:cNvSpPr>
            <a:spLocks noGrp="1"/>
          </p:cNvSpPr>
          <p:nvPr>
            <p:ph type="sldNum" sz="quarter" idx="12"/>
          </p:nvPr>
        </p:nvSpPr>
        <p:spPr/>
        <p:txBody>
          <a:bodyPr/>
          <a:lstStyle/>
          <a:p>
            <a:fld id="{EED42248-D582-45DA-BC26-F227E1A31D5B}" type="slidenum">
              <a:rPr lang="en-US" smtClean="0"/>
              <a:t>12</a:t>
            </a:fld>
            <a:endParaRPr lang="en-US"/>
          </a:p>
        </p:txBody>
      </p:sp>
    </p:spTree>
    <p:extLst>
      <p:ext uri="{BB962C8B-B14F-4D97-AF65-F5344CB8AC3E}">
        <p14:creationId xmlns:p14="http://schemas.microsoft.com/office/powerpoint/2010/main" val="383680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C66F-F69A-887A-BC1A-D42218613576}"/>
              </a:ext>
            </a:extLst>
          </p:cNvPr>
          <p:cNvSpPr>
            <a:spLocks noGrp="1"/>
          </p:cNvSpPr>
          <p:nvPr>
            <p:ph type="title"/>
          </p:nvPr>
        </p:nvSpPr>
        <p:spPr/>
        <p:txBody>
          <a:bodyPr/>
          <a:lstStyle/>
          <a:p>
            <a:r>
              <a:rPr lang="en-US" dirty="0">
                <a:solidFill>
                  <a:schemeClr val="bg1"/>
                </a:solidFill>
              </a:rPr>
              <a:t>Suggested Priorities and Actions</a:t>
            </a:r>
          </a:p>
        </p:txBody>
      </p:sp>
      <p:sp>
        <p:nvSpPr>
          <p:cNvPr id="3" name="Content Placeholder 2">
            <a:extLst>
              <a:ext uri="{FF2B5EF4-FFF2-40B4-BE49-F238E27FC236}">
                <a16:creationId xmlns:a16="http://schemas.microsoft.com/office/drawing/2014/main" id="{41B42DA3-5E37-B241-8A3B-020CF375CEAB}"/>
              </a:ext>
            </a:extLst>
          </p:cNvPr>
          <p:cNvSpPr>
            <a:spLocks noGrp="1"/>
          </p:cNvSpPr>
          <p:nvPr>
            <p:ph idx="1"/>
          </p:nvPr>
        </p:nvSpPr>
        <p:spPr>
          <a:xfrm>
            <a:off x="554355" y="2000251"/>
            <a:ext cx="8035290" cy="4264660"/>
          </a:xfrm>
        </p:spPr>
        <p:txBody>
          <a:bodyPr>
            <a:normAutofit fontScale="62500" lnSpcReduction="20000"/>
          </a:bodyPr>
          <a:lstStyle/>
          <a:p>
            <a:r>
              <a:rPr lang="en-US" kern="100" dirty="0">
                <a:effectLst/>
                <a:latin typeface="Calibri" panose="020F0502020204030204" pitchFamily="34" charset="0"/>
                <a:ea typeface="Calibri" panose="020F0502020204030204" pitchFamily="34" charset="0"/>
                <a:cs typeface="Times New Roman" panose="02020603050405020304" pitchFamily="18" charset="0"/>
              </a:rPr>
              <a:t>Improve storytelling to:</a:t>
            </a:r>
          </a:p>
          <a:p>
            <a:pPr lvl="1"/>
            <a:r>
              <a:rPr lang="en-US" kern="100" dirty="0">
                <a:latin typeface="Calibri" panose="020F0502020204030204" pitchFamily="34" charset="0"/>
                <a:ea typeface="Calibri" panose="020F0502020204030204" pitchFamily="34" charset="0"/>
                <a:cs typeface="Times New Roman" panose="02020603050405020304" pitchFamily="18" charset="0"/>
              </a:rPr>
              <a:t>D</a:t>
            </a:r>
            <a:r>
              <a:rPr lang="en-US" kern="100" dirty="0">
                <a:effectLst/>
                <a:latin typeface="Calibri" panose="020F0502020204030204" pitchFamily="34" charset="0"/>
                <a:ea typeface="Calibri" panose="020F0502020204030204" pitchFamily="34" charset="0"/>
                <a:cs typeface="Times New Roman" panose="02020603050405020304" pitchFamily="18" charset="0"/>
              </a:rPr>
              <a:t>emonstrate results</a:t>
            </a:r>
          </a:p>
          <a:p>
            <a:pPr lvl="1"/>
            <a:r>
              <a:rPr lang="en-US" kern="100" dirty="0">
                <a:latin typeface="Calibri" panose="020F0502020204030204" pitchFamily="34" charset="0"/>
                <a:ea typeface="Calibri" panose="020F0502020204030204" pitchFamily="34" charset="0"/>
                <a:cs typeface="Times New Roman" panose="02020603050405020304" pitchFamily="18" charset="0"/>
              </a:rPr>
              <a:t>H</a:t>
            </a:r>
            <a:r>
              <a:rPr lang="en-US" kern="100" dirty="0">
                <a:effectLst/>
                <a:latin typeface="Calibri" panose="020F0502020204030204" pitchFamily="34" charset="0"/>
                <a:ea typeface="Calibri" panose="020F0502020204030204" pitchFamily="34" charset="0"/>
                <a:cs typeface="Times New Roman" panose="02020603050405020304" pitchFamily="18" charset="0"/>
              </a:rPr>
              <a:t>elp OCRF stand out </a:t>
            </a:r>
          </a:p>
          <a:p>
            <a:pPr lvl="1"/>
            <a:r>
              <a:rPr lang="en-US" kern="100" dirty="0">
                <a:latin typeface="Calibri" panose="020F0502020204030204" pitchFamily="34" charset="0"/>
                <a:ea typeface="Calibri" panose="020F0502020204030204" pitchFamily="34" charset="0"/>
                <a:cs typeface="Times New Roman" panose="02020603050405020304" pitchFamily="18" charset="0"/>
              </a:rPr>
              <a:t>C</a:t>
            </a:r>
            <a:r>
              <a:rPr lang="en-US" kern="100" dirty="0">
                <a:effectLst/>
                <a:latin typeface="Calibri" panose="020F0502020204030204" pitchFamily="34" charset="0"/>
                <a:ea typeface="Calibri" panose="020F0502020204030204" pitchFamily="34" charset="0"/>
                <a:cs typeface="Times New Roman" panose="02020603050405020304" pitchFamily="18" charset="0"/>
              </a:rPr>
              <a:t>onnect people and communities to the concepts OCRF </a:t>
            </a:r>
            <a:r>
              <a:rPr lang="en-US" kern="100" dirty="0">
                <a:latin typeface="Calibri" panose="020F0502020204030204" pitchFamily="34" charset="0"/>
                <a:ea typeface="Calibri" panose="020F0502020204030204" pitchFamily="34" charset="0"/>
                <a:cs typeface="Times New Roman" panose="02020603050405020304" pitchFamily="18" charset="0"/>
              </a:rPr>
              <a:t>supports</a:t>
            </a:r>
          </a:p>
          <a:p>
            <a:r>
              <a:rPr lang="en-US" kern="100" dirty="0">
                <a:latin typeface="Calibri" panose="020F0502020204030204" pitchFamily="34" charset="0"/>
                <a:ea typeface="Calibri" panose="020F0502020204030204" pitchFamily="34" charset="0"/>
                <a:cs typeface="Times New Roman" panose="02020603050405020304" pitchFamily="18" charset="0"/>
              </a:rPr>
              <a:t>S</a:t>
            </a:r>
            <a:r>
              <a:rPr lang="en-US" kern="100" dirty="0">
                <a:effectLst/>
                <a:latin typeface="Calibri" panose="020F0502020204030204" pitchFamily="34" charset="0"/>
                <a:ea typeface="Calibri" panose="020F0502020204030204" pitchFamily="34" charset="0"/>
                <a:cs typeface="Times New Roman" panose="02020603050405020304" pitchFamily="18" charset="0"/>
              </a:rPr>
              <a:t>eek and utilize partnerships that can:</a:t>
            </a:r>
          </a:p>
          <a:p>
            <a:pPr lvl="1"/>
            <a:r>
              <a:rPr lang="en-US" kern="100" dirty="0">
                <a:effectLst/>
                <a:latin typeface="Calibri" panose="020F0502020204030204" pitchFamily="34" charset="0"/>
                <a:ea typeface="Calibri" panose="020F0502020204030204" pitchFamily="34" charset="0"/>
                <a:cs typeface="Times New Roman" panose="02020603050405020304" pitchFamily="18" charset="0"/>
              </a:rPr>
              <a:t>Diversi</a:t>
            </a:r>
            <a:r>
              <a:rPr lang="en-US" kern="100" dirty="0">
                <a:latin typeface="Calibri" panose="020F0502020204030204" pitchFamily="34" charset="0"/>
                <a:ea typeface="Calibri" panose="020F0502020204030204" pitchFamily="34" charset="0"/>
                <a:cs typeface="Times New Roman" panose="02020603050405020304" pitchFamily="18" charset="0"/>
              </a:rPr>
              <a:t>fy project types</a:t>
            </a:r>
          </a:p>
          <a:p>
            <a:pPr lvl="1"/>
            <a:r>
              <a:rPr lang="en-US" kern="100" dirty="0">
                <a:latin typeface="Calibri" panose="020F0502020204030204" pitchFamily="34" charset="0"/>
                <a:ea typeface="Calibri" panose="020F0502020204030204" pitchFamily="34" charset="0"/>
                <a:cs typeface="Times New Roman" panose="02020603050405020304" pitchFamily="18" charset="0"/>
              </a:rPr>
              <a:t>Tell the OCRF story</a:t>
            </a:r>
          </a:p>
          <a:p>
            <a:pPr lvl="1"/>
            <a:r>
              <a:rPr lang="en-US" kern="100" dirty="0">
                <a:latin typeface="Calibri" panose="020F0502020204030204" pitchFamily="34" charset="0"/>
                <a:ea typeface="Calibri" panose="020F0502020204030204" pitchFamily="34" charset="0"/>
                <a:cs typeface="Times New Roman" panose="02020603050405020304" pitchFamily="18" charset="0"/>
              </a:rPr>
              <a:t>Augment funding options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kern="100" dirty="0">
                <a:effectLst/>
                <a:latin typeface="Calibri" panose="020F0502020204030204" pitchFamily="34" charset="0"/>
                <a:ea typeface="Calibri" panose="020F0502020204030204" pitchFamily="34" charset="0"/>
                <a:cs typeface="Times New Roman" panose="02020603050405020304" pitchFamily="18" charset="0"/>
              </a:rPr>
              <a:t>Continue to build relationships with groups not traditionally involved in this space – broadening awareness </a:t>
            </a:r>
            <a:r>
              <a:rPr lang="en-US" kern="100" dirty="0">
                <a:latin typeface="Calibri" panose="020F0502020204030204" pitchFamily="34" charset="0"/>
                <a:ea typeface="Calibri" panose="020F0502020204030204" pitchFamily="34" charset="0"/>
                <a:cs typeface="Times New Roman" panose="02020603050405020304" pitchFamily="18" charset="0"/>
              </a:rPr>
              <a:t>of conservation need s/b a priority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kern="100" dirty="0">
                <a:latin typeface="Calibri" panose="020F0502020204030204" pitchFamily="34" charset="0"/>
                <a:ea typeface="Calibri" panose="020F0502020204030204" pitchFamily="34" charset="0"/>
                <a:cs typeface="Times New Roman" panose="02020603050405020304" pitchFamily="18" charset="0"/>
              </a:rPr>
              <a:t>Be flexible and prioritize – funds are and may continue to be limited</a:t>
            </a:r>
          </a:p>
          <a:p>
            <a:r>
              <a:rPr lang="en-US" kern="100" dirty="0">
                <a:latin typeface="Calibri" panose="020F0502020204030204" pitchFamily="34" charset="0"/>
                <a:ea typeface="Calibri" panose="020F0502020204030204" pitchFamily="34" charset="0"/>
                <a:cs typeface="Times New Roman" panose="02020603050405020304" pitchFamily="18" charset="0"/>
              </a:rPr>
              <a:t>Focus investment on habitat protection and restoration, priority species and mitigating the impacts of climate change</a:t>
            </a: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Maintain momentum and commitment to the cause – have a plan for onboarding new committee members.</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r>
              <a:rPr lang="en-US" kern="100" dirty="0">
                <a:latin typeface="Calibri" panose="020F0502020204030204" pitchFamily="34" charset="0"/>
                <a:ea typeface="Calibri" panose="020F0502020204030204" pitchFamily="34" charset="0"/>
                <a:cs typeface="Times New Roman" panose="02020603050405020304" pitchFamily="18" charset="0"/>
              </a:rPr>
              <a:t>Continue passive fundraising efforts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86FE50D-A778-9FDC-C956-AE60949616B9}"/>
              </a:ext>
            </a:extLst>
          </p:cNvPr>
          <p:cNvSpPr>
            <a:spLocks noGrp="1"/>
          </p:cNvSpPr>
          <p:nvPr>
            <p:ph type="sldNum" sz="quarter" idx="12"/>
          </p:nvPr>
        </p:nvSpPr>
        <p:spPr/>
        <p:txBody>
          <a:bodyPr/>
          <a:lstStyle/>
          <a:p>
            <a:fld id="{EED42248-D582-45DA-BC26-F227E1A31D5B}" type="slidenum">
              <a:rPr lang="en-US" smtClean="0"/>
              <a:t>13</a:t>
            </a:fld>
            <a:endParaRPr lang="en-US"/>
          </a:p>
        </p:txBody>
      </p:sp>
    </p:spTree>
    <p:extLst>
      <p:ext uri="{BB962C8B-B14F-4D97-AF65-F5344CB8AC3E}">
        <p14:creationId xmlns:p14="http://schemas.microsoft.com/office/powerpoint/2010/main" val="407987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C66F-F69A-887A-BC1A-D42218613576}"/>
              </a:ext>
            </a:extLst>
          </p:cNvPr>
          <p:cNvSpPr>
            <a:spLocks noGrp="1"/>
          </p:cNvSpPr>
          <p:nvPr>
            <p:ph type="title"/>
          </p:nvPr>
        </p:nvSpPr>
        <p:spPr/>
        <p:txBody>
          <a:bodyPr/>
          <a:lstStyle/>
          <a:p>
            <a:r>
              <a:rPr lang="en-US" dirty="0">
                <a:solidFill>
                  <a:schemeClr val="bg1"/>
                </a:solidFill>
              </a:rPr>
              <a:t>Summary – Words of Advice</a:t>
            </a:r>
          </a:p>
        </p:txBody>
      </p:sp>
      <p:sp>
        <p:nvSpPr>
          <p:cNvPr id="3" name="Content Placeholder 2">
            <a:extLst>
              <a:ext uri="{FF2B5EF4-FFF2-40B4-BE49-F238E27FC236}">
                <a16:creationId xmlns:a16="http://schemas.microsoft.com/office/drawing/2014/main" id="{41B42DA3-5E37-B241-8A3B-020CF375CEAB}"/>
              </a:ext>
            </a:extLst>
          </p:cNvPr>
          <p:cNvSpPr>
            <a:spLocks noGrp="1"/>
          </p:cNvSpPr>
          <p:nvPr>
            <p:ph idx="1"/>
          </p:nvPr>
        </p:nvSpPr>
        <p:spPr>
          <a:xfrm>
            <a:off x="554355" y="2125979"/>
            <a:ext cx="8035290" cy="4005263"/>
          </a:xfrm>
        </p:spPr>
        <p:txBody>
          <a:bodyPr>
            <a:normAutofit/>
          </a:bodyPr>
          <a:lstStyle/>
          <a:p>
            <a:r>
              <a:rPr lang="en-US" kern="100" dirty="0">
                <a:latin typeface="Calibri" panose="020F0502020204030204" pitchFamily="34" charset="0"/>
                <a:ea typeface="Calibri" panose="020F0502020204030204" pitchFamily="34" charset="0"/>
                <a:cs typeface="Times New Roman" panose="02020603050405020304" pitchFamily="18" charset="0"/>
              </a:rPr>
              <a:t>Continue to be good stewards – this goes a long way</a:t>
            </a:r>
          </a:p>
          <a:p>
            <a:r>
              <a:rPr lang="en-US" kern="100" dirty="0">
                <a:latin typeface="Calibri" panose="020F0502020204030204" pitchFamily="34" charset="0"/>
                <a:ea typeface="Calibri" panose="020F0502020204030204" pitchFamily="34" charset="0"/>
                <a:cs typeface="Times New Roman" panose="02020603050405020304" pitchFamily="18" charset="0"/>
              </a:rPr>
              <a:t>Be an effective supplement to other funding sources</a:t>
            </a:r>
          </a:p>
          <a:p>
            <a:r>
              <a:rPr lang="en-US" kern="100" dirty="0">
                <a:latin typeface="Calibri" panose="020F0502020204030204" pitchFamily="34" charset="0"/>
                <a:ea typeface="Calibri" panose="020F0502020204030204" pitchFamily="34" charset="0"/>
                <a:cs typeface="Times New Roman" panose="02020603050405020304" pitchFamily="18" charset="0"/>
              </a:rPr>
              <a:t>Stay true to original purpose, but flex to the funds that come your way</a:t>
            </a:r>
          </a:p>
          <a:p>
            <a:r>
              <a:rPr lang="en-US" kern="100" dirty="0">
                <a:latin typeface="Calibri" panose="020F0502020204030204" pitchFamily="34" charset="0"/>
                <a:ea typeface="Calibri" panose="020F0502020204030204" pitchFamily="34" charset="0"/>
                <a:cs typeface="Times New Roman" panose="02020603050405020304" pitchFamily="18" charset="0"/>
              </a:rPr>
              <a:t>Clearly communicate project criteria for each grant cycle as funds become more focused</a:t>
            </a:r>
          </a:p>
          <a:p>
            <a:r>
              <a:rPr lang="en-US" kern="100" dirty="0">
                <a:latin typeface="Calibri" panose="020F0502020204030204" pitchFamily="34" charset="0"/>
                <a:ea typeface="Calibri" panose="020F0502020204030204" pitchFamily="34" charset="0"/>
                <a:cs typeface="Times New Roman" panose="02020603050405020304" pitchFamily="18" charset="0"/>
              </a:rPr>
              <a:t>OCRF can’t solve everything – but continue to dream big, set high expectations for what can be done!</a:t>
            </a: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586FE50D-A778-9FDC-C956-AE60949616B9}"/>
              </a:ext>
            </a:extLst>
          </p:cNvPr>
          <p:cNvSpPr>
            <a:spLocks noGrp="1"/>
          </p:cNvSpPr>
          <p:nvPr>
            <p:ph type="sldNum" sz="quarter" idx="12"/>
          </p:nvPr>
        </p:nvSpPr>
        <p:spPr/>
        <p:txBody>
          <a:bodyPr/>
          <a:lstStyle/>
          <a:p>
            <a:fld id="{EED42248-D582-45DA-BC26-F227E1A31D5B}" type="slidenum">
              <a:rPr lang="en-US" smtClean="0"/>
              <a:t>14</a:t>
            </a:fld>
            <a:endParaRPr lang="en-US"/>
          </a:p>
        </p:txBody>
      </p:sp>
    </p:spTree>
    <p:extLst>
      <p:ext uri="{BB962C8B-B14F-4D97-AF65-F5344CB8AC3E}">
        <p14:creationId xmlns:p14="http://schemas.microsoft.com/office/powerpoint/2010/main" val="3959554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ACF7-C57F-8125-CA4A-843AF09EC3FA}"/>
              </a:ext>
            </a:extLst>
          </p:cNvPr>
          <p:cNvSpPr>
            <a:spLocks noGrp="1"/>
          </p:cNvSpPr>
          <p:nvPr>
            <p:ph type="title"/>
          </p:nvPr>
        </p:nvSpPr>
        <p:spPr>
          <a:xfrm>
            <a:off x="0" y="-252094"/>
            <a:ext cx="7886700" cy="1325563"/>
          </a:xfrm>
        </p:spPr>
        <p:txBody>
          <a:bodyPr/>
          <a:lstStyle/>
          <a:p>
            <a:r>
              <a:rPr lang="en-US" b="1" dirty="0">
                <a:solidFill>
                  <a:schemeClr val="accent6">
                    <a:lumMod val="75000"/>
                  </a:schemeClr>
                </a:solidFill>
              </a:rPr>
              <a:t>Specific Opportunities</a:t>
            </a:r>
          </a:p>
        </p:txBody>
      </p:sp>
      <p:sp>
        <p:nvSpPr>
          <p:cNvPr id="3" name="Content Placeholder 2">
            <a:extLst>
              <a:ext uri="{FF2B5EF4-FFF2-40B4-BE49-F238E27FC236}">
                <a16:creationId xmlns:a16="http://schemas.microsoft.com/office/drawing/2014/main" id="{72EF5327-AFC6-9023-0481-915824BF79AE}"/>
              </a:ext>
            </a:extLst>
          </p:cNvPr>
          <p:cNvSpPr>
            <a:spLocks noGrp="1"/>
          </p:cNvSpPr>
          <p:nvPr>
            <p:ph idx="1"/>
          </p:nvPr>
        </p:nvSpPr>
        <p:spPr>
          <a:xfrm>
            <a:off x="-85536" y="1722403"/>
            <a:ext cx="9327860" cy="5091357"/>
          </a:xfrm>
        </p:spPr>
        <p:txBody>
          <a:bodyPr>
            <a:normAutofit lnSpcReduction="10000"/>
          </a:bodyPr>
          <a:lstStyle/>
          <a:p>
            <a:pPr>
              <a:spcBef>
                <a:spcPts val="0"/>
              </a:spcBef>
              <a:spcAft>
                <a:spcPts val="6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Focused Invest: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Prioritize the protection of key habitats, habitat connectivity, and conservation efforts as outlined in the Oregon Conservation Strategy.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Coordinate with ODFW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better understand the current priorities from their perspective.  Don’t forget about the Nearshore Strategy.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Habitat Protection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just as important as restoration. Think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water and land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larger landscapes vs. </a:t>
            </a:r>
            <a:r>
              <a:rPr lang="en-US" sz="1800" kern="100" dirty="0">
                <a:latin typeface="Calibri" panose="020F0502020204030204" pitchFamily="34" charset="0"/>
                <a:ea typeface="Calibri" panose="020F0502020204030204" pitchFamily="34" charset="0"/>
                <a:cs typeface="Times New Roman" panose="02020603050405020304" pitchFamily="18" charset="0"/>
              </a:rPr>
              <a:t>one piece at a time.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6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can the OCRF create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role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for itself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planning for climate change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Consider how OCRF project impact climate outcomes</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6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Conscious Outreach: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Avoid operating behind a partition and actively engage with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non-traditional groups and organizations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ensure a broad range of organizations can benefit from the OCRF.  Partnering with organizations like "View of the Future" can help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extend OCRF's reach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new audiences.</a:t>
            </a:r>
          </a:p>
          <a:p>
            <a:pPr marL="228600" marR="0">
              <a:spcBef>
                <a:spcPts val="0"/>
              </a:spcBef>
              <a:spcAft>
                <a:spcPts val="6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Project Outcomes: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Sharing success stories and the outcomes of funded projects can help garner support and attract potential donors.  Let the projects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speak for themselves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Request support from grant awardees.  </a:t>
            </a:r>
          </a:p>
          <a:p>
            <a:pPr marL="228600" marR="0">
              <a:spcBef>
                <a:spcPts val="0"/>
              </a:spcBef>
              <a:spcAft>
                <a:spcPts val="6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Funding: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latin typeface="Calibri" panose="020F0502020204030204" pitchFamily="34" charset="0"/>
                <a:ea typeface="Calibri" panose="020F0502020204030204" pitchFamily="34" charset="0"/>
                <a:cs typeface="Times New Roman" panose="02020603050405020304" pitchFamily="18" charset="0"/>
              </a:rPr>
              <a:t>Sustainable funding is not the committee’s problem to solve, but don’t shy away from </a:t>
            </a:r>
            <a:r>
              <a:rPr lang="en-US" sz="1800" b="1" kern="100" dirty="0">
                <a:latin typeface="Calibri" panose="020F0502020204030204" pitchFamily="34" charset="0"/>
                <a:ea typeface="Calibri" panose="020F0502020204030204" pitchFamily="34" charset="0"/>
                <a:cs typeface="Times New Roman" panose="02020603050405020304" pitchFamily="18" charset="0"/>
              </a:rPr>
              <a:t>marketing OCRF results</a:t>
            </a:r>
            <a:r>
              <a:rPr lang="en-US" sz="1800" kern="100" dirty="0">
                <a:latin typeface="Calibri" panose="020F0502020204030204" pitchFamily="34" charset="0"/>
                <a:ea typeface="Calibri" panose="020F0502020204030204" pitchFamily="34" charset="0"/>
                <a:cs typeface="Times New Roman" panose="02020603050405020304" pitchFamily="18" charset="0"/>
              </a:rPr>
              <a:t>. </a:t>
            </a:r>
          </a:p>
          <a:p>
            <a:pPr marL="228600" marR="0">
              <a:spcBef>
                <a:spcPts val="0"/>
              </a:spcBef>
              <a:spcAft>
                <a:spcPts val="6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Broaden Impact: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Consider adopting a model like the Oregon Community Foundation, where unfunded projects are made available for donors to choose from.  Direct applicants to other funding sources that may be better for them when applicable.</a:t>
            </a:r>
          </a:p>
        </p:txBody>
      </p:sp>
      <p:sp>
        <p:nvSpPr>
          <p:cNvPr id="4" name="Slide Number Placeholder 3">
            <a:extLst>
              <a:ext uri="{FF2B5EF4-FFF2-40B4-BE49-F238E27FC236}">
                <a16:creationId xmlns:a16="http://schemas.microsoft.com/office/drawing/2014/main" id="{F99B56AE-6D32-B3D8-CEB2-5796CC670AB5}"/>
              </a:ext>
            </a:extLst>
          </p:cNvPr>
          <p:cNvSpPr>
            <a:spLocks noGrp="1"/>
          </p:cNvSpPr>
          <p:nvPr>
            <p:ph type="sldNum" sz="quarter" idx="12"/>
          </p:nvPr>
        </p:nvSpPr>
        <p:spPr/>
        <p:txBody>
          <a:bodyPr/>
          <a:lstStyle/>
          <a:p>
            <a:fld id="{EED42248-D582-45DA-BC26-F227E1A31D5B}" type="slidenum">
              <a:rPr lang="en-US" smtClean="0"/>
              <a:t>15</a:t>
            </a:fld>
            <a:endParaRPr lang="en-US"/>
          </a:p>
        </p:txBody>
      </p:sp>
    </p:spTree>
    <p:extLst>
      <p:ext uri="{BB962C8B-B14F-4D97-AF65-F5344CB8AC3E}">
        <p14:creationId xmlns:p14="http://schemas.microsoft.com/office/powerpoint/2010/main" val="3769678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ACF7-C57F-8125-CA4A-843AF09EC3FA}"/>
              </a:ext>
            </a:extLst>
          </p:cNvPr>
          <p:cNvSpPr>
            <a:spLocks noGrp="1"/>
          </p:cNvSpPr>
          <p:nvPr>
            <p:ph type="title"/>
          </p:nvPr>
        </p:nvSpPr>
        <p:spPr/>
        <p:txBody>
          <a:bodyPr/>
          <a:lstStyle/>
          <a:p>
            <a:r>
              <a:rPr lang="en-US" dirty="0">
                <a:solidFill>
                  <a:schemeClr val="bg1"/>
                </a:solidFill>
              </a:rPr>
              <a:t>Application Process &amp; Decisions</a:t>
            </a:r>
          </a:p>
        </p:txBody>
      </p:sp>
      <p:sp>
        <p:nvSpPr>
          <p:cNvPr id="3" name="Content Placeholder 2">
            <a:extLst>
              <a:ext uri="{FF2B5EF4-FFF2-40B4-BE49-F238E27FC236}">
                <a16:creationId xmlns:a16="http://schemas.microsoft.com/office/drawing/2014/main" id="{72EF5327-AFC6-9023-0481-915824BF79AE}"/>
              </a:ext>
            </a:extLst>
          </p:cNvPr>
          <p:cNvSpPr>
            <a:spLocks noGrp="1"/>
          </p:cNvSpPr>
          <p:nvPr>
            <p:ph idx="1"/>
          </p:nvPr>
        </p:nvSpPr>
        <p:spPr>
          <a:xfrm>
            <a:off x="525780" y="2045970"/>
            <a:ext cx="7886700" cy="4446903"/>
          </a:xfrm>
        </p:spPr>
        <p:txBody>
          <a:bodyPr>
            <a:normAutofit/>
          </a:bodyPr>
          <a:lstStyle/>
          <a:p>
            <a:pPr marL="228600" marR="0">
              <a:spcBef>
                <a:spcPts val="0"/>
              </a:spcBef>
              <a:spcAft>
                <a:spcPts val="6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Clarity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latin typeface="Calibri" panose="020F0502020204030204" pitchFamily="34" charset="0"/>
                <a:ea typeface="Calibri" panose="020F0502020204030204" pitchFamily="34" charset="0"/>
                <a:cs typeface="Times New Roman" panose="02020603050405020304" pitchFamily="18" charset="0"/>
              </a:rPr>
              <a:t>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enerally praised for transparency during meetings. Being able to follow the entire decision-making process during meetings is preferred.</a:t>
            </a:r>
          </a:p>
          <a:p>
            <a:pPr marL="228600" marR="0">
              <a:spcBef>
                <a:spcPts val="0"/>
              </a:spcBef>
              <a:spcAft>
                <a:spcPts val="6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Comparison with Other Processes: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OCRF's process is seen as more complex than other processes, such as Metro, but recognize these are state dollars. Collaborative efforts with organizations like the Oregon Boating Foundation may expand OCRF’s ability to fund more projects.</a:t>
            </a:r>
          </a:p>
          <a:p>
            <a:pPr marL="228600" marR="0">
              <a:spcBef>
                <a:spcPts val="0"/>
              </a:spcBef>
              <a:spcAft>
                <a:spcPts val="6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Equity and Access: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Provide more grace and consideration to individuals and organizations that do not have a long track record and/or significant experience with the grant making process. </a:t>
            </a:r>
          </a:p>
          <a:p>
            <a:pPr marL="228600" marR="0">
              <a:spcBef>
                <a:spcPts val="0"/>
              </a:spcBef>
              <a:spcAft>
                <a:spcPts val="6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Support Large-Scale Projects: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Recognize that large-scale projects </a:t>
            </a:r>
            <a:r>
              <a:rPr lang="en-US" sz="1800" kern="100" dirty="0">
                <a:latin typeface="Calibri" panose="020F0502020204030204" pitchFamily="34" charset="0"/>
                <a:ea typeface="Calibri" panose="020F0502020204030204" pitchFamily="34" charset="0"/>
                <a:cs typeface="Times New Roman" panose="02020603050405020304" pitchFamily="18" charset="0"/>
              </a:rPr>
              <a:t>often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require funding beyond the current 50K grant limit.  </a:t>
            </a:r>
            <a:r>
              <a:rPr lang="en-US" sz="1800" kern="100" dirty="0">
                <a:latin typeface="Calibri" panose="020F0502020204030204" pitchFamily="34" charset="0"/>
                <a:ea typeface="Calibri" panose="020F0502020204030204" pitchFamily="34" charset="0"/>
                <a:cs typeface="Times New Roman" panose="02020603050405020304" pitchFamily="18" charset="0"/>
              </a:rPr>
              <a:t>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onsider a larger cap </a:t>
            </a:r>
            <a:r>
              <a:rPr lang="en-US" sz="1800" kern="100" dirty="0">
                <a:latin typeface="Calibri" panose="020F0502020204030204" pitchFamily="34" charset="0"/>
                <a:ea typeface="Calibri" panose="020F0502020204030204" pitchFamily="34" charset="0"/>
                <a:cs typeface="Times New Roman" panose="02020603050405020304" pitchFamily="18" charset="0"/>
              </a:rPr>
              <a:t>for certain projects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the same time, value seen in the wide distribution of funds.</a:t>
            </a:r>
          </a:p>
          <a:p>
            <a:pPr marL="228600" marR="0">
              <a:spcBef>
                <a:spcPts val="0"/>
              </a:spcBef>
              <a:spcAft>
                <a:spcPts val="6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Challenges for Recreation: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application process and, at times, the funding criteria is more favorable towards science-based projects and doesn't cater well to recreation-focused initiatives. </a:t>
            </a:r>
          </a:p>
        </p:txBody>
      </p:sp>
      <p:sp>
        <p:nvSpPr>
          <p:cNvPr id="4" name="Slide Number Placeholder 3">
            <a:extLst>
              <a:ext uri="{FF2B5EF4-FFF2-40B4-BE49-F238E27FC236}">
                <a16:creationId xmlns:a16="http://schemas.microsoft.com/office/drawing/2014/main" id="{F99B56AE-6D32-B3D8-CEB2-5796CC670AB5}"/>
              </a:ext>
            </a:extLst>
          </p:cNvPr>
          <p:cNvSpPr>
            <a:spLocks noGrp="1"/>
          </p:cNvSpPr>
          <p:nvPr>
            <p:ph type="sldNum" sz="quarter" idx="12"/>
          </p:nvPr>
        </p:nvSpPr>
        <p:spPr/>
        <p:txBody>
          <a:bodyPr/>
          <a:lstStyle/>
          <a:p>
            <a:fld id="{EED42248-D582-45DA-BC26-F227E1A31D5B}" type="slidenum">
              <a:rPr lang="en-US" smtClean="0"/>
              <a:t>16</a:t>
            </a:fld>
            <a:endParaRPr lang="en-US"/>
          </a:p>
        </p:txBody>
      </p:sp>
    </p:spTree>
    <p:extLst>
      <p:ext uri="{BB962C8B-B14F-4D97-AF65-F5344CB8AC3E}">
        <p14:creationId xmlns:p14="http://schemas.microsoft.com/office/powerpoint/2010/main" val="966187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51FADA-9158-43A5-8E28-12DB0B4053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F4EFF2-02D5-46D2-AF17-E72C016D03BF}"/>
              </a:ext>
            </a:extLst>
          </p:cNvPr>
          <p:cNvSpPr txBox="1"/>
          <p:nvPr/>
        </p:nvSpPr>
        <p:spPr>
          <a:xfrm>
            <a:off x="870067" y="3094651"/>
            <a:ext cx="7018325"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Break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200" b="1" i="1" dirty="0">
              <a:solidFill>
                <a:srgbClr val="000000"/>
              </a:solidFill>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(Please be back in 5min)</a:t>
            </a: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6 :</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635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EFF2-02D5-46D2-AF17-E72C016D03BF}"/>
              </a:ext>
            </a:extLst>
          </p:cNvPr>
          <p:cNvSpPr txBox="1"/>
          <p:nvPr/>
        </p:nvSpPr>
        <p:spPr>
          <a:xfrm>
            <a:off x="921411" y="3094651"/>
            <a:ext cx="8032892"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pitchFamily="34" charset="0"/>
                <a:ea typeface="Yu Mincho" panose="02020400000000000000" pitchFamily="18" charset="-128"/>
              </a:rPr>
              <a:t>Strategic Plan – Focus Areas, Goals and Actions</a:t>
            </a: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287563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7:</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74656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BF028A-EA26-3A6D-8933-12E70D12AE15}"/>
              </a:ext>
            </a:extLst>
          </p:cNvPr>
          <p:cNvSpPr>
            <a:spLocks noGrp="1"/>
          </p:cNvSpPr>
          <p:nvPr>
            <p:ph type="title"/>
          </p:nvPr>
        </p:nvSpPr>
        <p:spPr/>
        <p:txBody>
          <a:bodyPr/>
          <a:lstStyle/>
          <a:p>
            <a:r>
              <a:rPr lang="en-US" dirty="0">
                <a:solidFill>
                  <a:schemeClr val="bg1"/>
                </a:solidFill>
              </a:rPr>
              <a:t>Key Questions to be Answered</a:t>
            </a:r>
          </a:p>
        </p:txBody>
      </p:sp>
      <p:sp>
        <p:nvSpPr>
          <p:cNvPr id="6" name="Content Placeholder 5">
            <a:extLst>
              <a:ext uri="{FF2B5EF4-FFF2-40B4-BE49-F238E27FC236}">
                <a16:creationId xmlns:a16="http://schemas.microsoft.com/office/drawing/2014/main" id="{859FF19A-FA5F-ED06-5F40-0C9D5F0A783F}"/>
              </a:ext>
            </a:extLst>
          </p:cNvPr>
          <p:cNvSpPr>
            <a:spLocks noGrp="1"/>
          </p:cNvSpPr>
          <p:nvPr>
            <p:ph idx="1"/>
          </p:nvPr>
        </p:nvSpPr>
        <p:spPr>
          <a:xfrm>
            <a:off x="628650" y="2005013"/>
            <a:ext cx="7886700" cy="4351338"/>
          </a:xfrm>
        </p:spPr>
        <p:txBody>
          <a:bodyPr>
            <a:normAutofit/>
          </a:bodyPr>
          <a:lstStyle/>
          <a:p>
            <a:pPr marL="342900" marR="0" lvl="0" indent="-342900">
              <a:spcBef>
                <a:spcPts val="600"/>
              </a:spcBef>
              <a:spcAft>
                <a:spcPts val="0"/>
              </a:spcAft>
              <a:buFont typeface="Wingdings" pitchFamily="2" charset="2"/>
              <a:buChar char=""/>
              <a:tabLst>
                <a:tab pos="4857750" algn="l"/>
              </a:tabLst>
            </a:pPr>
            <a:r>
              <a:rPr lang="en-US" sz="2000" dirty="0">
                <a:effectLst/>
                <a:ea typeface="Calibri" panose="020F0502020204030204" pitchFamily="34" charset="0"/>
              </a:rPr>
              <a:t>What has the OCRF accomplished thus far? </a:t>
            </a:r>
          </a:p>
          <a:p>
            <a:pPr marL="342900" indent="-342900">
              <a:spcBef>
                <a:spcPts val="600"/>
              </a:spcBef>
              <a:buFont typeface="Wingdings" pitchFamily="2" charset="2"/>
              <a:buChar char=""/>
              <a:tabLst>
                <a:tab pos="4857750" algn="l"/>
              </a:tabLst>
            </a:pPr>
            <a:r>
              <a:rPr lang="en-US" sz="2000" dirty="0">
                <a:effectLst/>
                <a:ea typeface="Calibri" panose="020F0502020204030204" pitchFamily="34" charset="0"/>
              </a:rPr>
              <a:t>What should be our strategic priorities?  </a:t>
            </a:r>
          </a:p>
          <a:p>
            <a:pPr marL="342900" indent="-342900">
              <a:spcBef>
                <a:spcPts val="600"/>
              </a:spcBef>
              <a:buFont typeface="Wingdings" pitchFamily="2" charset="2"/>
              <a:buChar char=""/>
              <a:tabLst>
                <a:tab pos="4857750" algn="l"/>
              </a:tabLst>
            </a:pPr>
            <a:r>
              <a:rPr lang="en-US" sz="2000" dirty="0">
                <a:effectLst/>
                <a:ea typeface="Calibri" panose="020F0502020204030204" pitchFamily="34" charset="0"/>
              </a:rPr>
              <a:t>Do we have specific goals related to those priorities? </a:t>
            </a:r>
          </a:p>
          <a:p>
            <a:pPr marL="342900" marR="0" lvl="0" indent="-342900">
              <a:spcBef>
                <a:spcPts val="600"/>
              </a:spcBef>
              <a:spcAft>
                <a:spcPts val="0"/>
              </a:spcAft>
              <a:buFont typeface="Wingdings" pitchFamily="2" charset="2"/>
              <a:buChar char=""/>
              <a:tabLst>
                <a:tab pos="4857750" algn="l"/>
              </a:tabLst>
            </a:pPr>
            <a:r>
              <a:rPr lang="en-US" sz="2000" dirty="0">
                <a:ea typeface="Calibri" panose="020F0502020204030204" pitchFamily="34" charset="0"/>
              </a:rPr>
              <a:t>What actions will we take in the next 4 years?</a:t>
            </a:r>
            <a:endParaRPr lang="en-US" sz="2000" dirty="0">
              <a:effectLst/>
              <a:ea typeface="Calibri" panose="020F0502020204030204" pitchFamily="34" charset="0"/>
            </a:endParaRPr>
          </a:p>
          <a:p>
            <a:pPr marL="342900" marR="0" lvl="0" indent="-342900">
              <a:spcBef>
                <a:spcPts val="600"/>
              </a:spcBef>
              <a:spcAft>
                <a:spcPts val="0"/>
              </a:spcAft>
              <a:buFont typeface="Wingdings" pitchFamily="2" charset="2"/>
              <a:buChar char=""/>
              <a:tabLst>
                <a:tab pos="4857750" algn="l"/>
              </a:tabLst>
            </a:pPr>
            <a:r>
              <a:rPr lang="en-US" sz="2000" dirty="0">
                <a:effectLst/>
                <a:ea typeface="Calibri" panose="020F0502020204030204" pitchFamily="34" charset="0"/>
              </a:rPr>
              <a:t>Are we effective in the communication of our accomplishments? </a:t>
            </a:r>
          </a:p>
          <a:p>
            <a:pPr marL="342900" marR="0" lvl="0" indent="-342900">
              <a:spcBef>
                <a:spcPts val="600"/>
              </a:spcBef>
              <a:spcAft>
                <a:spcPts val="0"/>
              </a:spcAft>
              <a:buFont typeface="Wingdings" pitchFamily="2" charset="2"/>
              <a:buChar char=""/>
              <a:tabLst>
                <a:tab pos="4857750" algn="l"/>
              </a:tabLst>
            </a:pPr>
            <a:r>
              <a:rPr lang="en-US" sz="2000" dirty="0">
                <a:effectLst/>
                <a:ea typeface="Calibri" panose="020F0502020204030204" pitchFamily="34" charset="0"/>
              </a:rPr>
              <a:t>Does OCRF need effectiveness monitoring and for what purpose?</a:t>
            </a:r>
          </a:p>
          <a:p>
            <a:pPr marL="342900" marR="0" lvl="0" indent="-342900">
              <a:spcBef>
                <a:spcPts val="600"/>
              </a:spcBef>
              <a:spcAft>
                <a:spcPts val="0"/>
              </a:spcAft>
              <a:buFont typeface="Wingdings" pitchFamily="2" charset="2"/>
              <a:buChar char=""/>
              <a:tabLst>
                <a:tab pos="4857750" algn="l"/>
              </a:tabLst>
            </a:pPr>
            <a:r>
              <a:rPr lang="en-US" sz="2000" dirty="0">
                <a:effectLst/>
                <a:ea typeface="Calibri" panose="020F0502020204030204" pitchFamily="34" charset="0"/>
              </a:rPr>
              <a:t>How do we create an adaptable grant program that can be scaled up or down depending on available funding?</a:t>
            </a:r>
          </a:p>
          <a:p>
            <a:pPr marL="342900" marR="0" lvl="0" indent="-342900">
              <a:spcBef>
                <a:spcPts val="600"/>
              </a:spcBef>
              <a:spcAft>
                <a:spcPts val="0"/>
              </a:spcAft>
              <a:buFont typeface="Wingdings" pitchFamily="2" charset="2"/>
              <a:buChar char=""/>
              <a:tabLst>
                <a:tab pos="4857750" algn="l"/>
              </a:tabLst>
            </a:pPr>
            <a:r>
              <a:rPr lang="en-US" sz="2000" dirty="0">
                <a:effectLst/>
                <a:ea typeface="Calibri" panose="020F0502020204030204" pitchFamily="34" charset="0"/>
              </a:rPr>
              <a:t>What are our storytelling and communication goals? </a:t>
            </a:r>
          </a:p>
          <a:p>
            <a:pPr marL="342900" marR="0" lvl="0" indent="-342900">
              <a:spcBef>
                <a:spcPts val="600"/>
              </a:spcBef>
              <a:spcAft>
                <a:spcPts val="0"/>
              </a:spcAft>
              <a:buFont typeface="Wingdings" pitchFamily="2" charset="2"/>
              <a:buChar char=""/>
              <a:tabLst>
                <a:tab pos="4857750" algn="l"/>
              </a:tabLst>
            </a:pPr>
            <a:r>
              <a:rPr lang="en-US" sz="2000" dirty="0">
                <a:effectLst/>
                <a:ea typeface="Calibri" panose="020F0502020204030204" pitchFamily="34" charset="0"/>
              </a:rPr>
              <a:t>Is there a need for continued private fundraising? </a:t>
            </a:r>
          </a:p>
          <a:p>
            <a:pPr marL="342900" marR="0" lvl="0" indent="-342900">
              <a:spcBef>
                <a:spcPts val="600"/>
              </a:spcBef>
              <a:spcAft>
                <a:spcPts val="0"/>
              </a:spcAft>
              <a:buFont typeface="Wingdings" pitchFamily="2" charset="2"/>
              <a:buChar char=""/>
              <a:tabLst>
                <a:tab pos="4857750" algn="l"/>
              </a:tabLst>
            </a:pPr>
            <a:r>
              <a:rPr lang="en-US" sz="2000" dirty="0">
                <a:ea typeface="Calibri" panose="020F0502020204030204" pitchFamily="34" charset="0"/>
              </a:rPr>
              <a:t>What </a:t>
            </a:r>
            <a:r>
              <a:rPr lang="en-US" sz="2000" dirty="0">
                <a:effectLst/>
                <a:ea typeface="Calibri" panose="020F0502020204030204" pitchFamily="34" charset="0"/>
              </a:rPr>
              <a:t>type of fundraising activities should be completed and by whom?</a:t>
            </a:r>
          </a:p>
          <a:p>
            <a:pPr marL="342900" marR="0" lvl="0" indent="-342900">
              <a:spcBef>
                <a:spcPts val="600"/>
              </a:spcBef>
              <a:spcAft>
                <a:spcPts val="600"/>
              </a:spcAft>
              <a:buFont typeface="Wingdings" pitchFamily="2" charset="2"/>
              <a:buChar char=""/>
              <a:tabLst>
                <a:tab pos="4857750" algn="l"/>
              </a:tabLst>
            </a:pPr>
            <a:r>
              <a:rPr lang="en-US" sz="2000" dirty="0">
                <a:effectLst/>
                <a:ea typeface="Calibri" panose="020F0502020204030204" pitchFamily="34" charset="0"/>
              </a:rPr>
              <a:t>How do we engage with partners who are interested in the OCRF? </a:t>
            </a:r>
          </a:p>
          <a:p>
            <a:pPr>
              <a:spcBef>
                <a:spcPts val="600"/>
              </a:spcBef>
            </a:pPr>
            <a:endParaRPr lang="en-US" sz="3200" dirty="0"/>
          </a:p>
        </p:txBody>
      </p:sp>
      <p:sp>
        <p:nvSpPr>
          <p:cNvPr id="4" name="Slide Number Placeholder 3">
            <a:extLst>
              <a:ext uri="{FF2B5EF4-FFF2-40B4-BE49-F238E27FC236}">
                <a16:creationId xmlns:a16="http://schemas.microsoft.com/office/drawing/2014/main" id="{F2371D9C-89D6-F008-2D43-7A902F059409}"/>
              </a:ext>
            </a:extLst>
          </p:cNvPr>
          <p:cNvSpPr>
            <a:spLocks noGrp="1"/>
          </p:cNvSpPr>
          <p:nvPr>
            <p:ph type="sldNum" sz="quarter" idx="12"/>
          </p:nvPr>
        </p:nvSpPr>
        <p:spPr/>
        <p:txBody>
          <a:bodyPr/>
          <a:lstStyle/>
          <a:p>
            <a:fld id="{EED42248-D582-45DA-BC26-F227E1A31D5B}" type="slidenum">
              <a:rPr lang="en-US" smtClean="0"/>
              <a:t>19</a:t>
            </a:fld>
            <a:endParaRPr lang="en-US" dirty="0"/>
          </a:p>
        </p:txBody>
      </p:sp>
    </p:spTree>
    <p:extLst>
      <p:ext uri="{BB962C8B-B14F-4D97-AF65-F5344CB8AC3E}">
        <p14:creationId xmlns:p14="http://schemas.microsoft.com/office/powerpoint/2010/main" val="231744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EFF2-02D5-46D2-AF17-E72C016D03BF}"/>
              </a:ext>
            </a:extLst>
          </p:cNvPr>
          <p:cNvSpPr txBox="1"/>
          <p:nvPr/>
        </p:nvSpPr>
        <p:spPr>
          <a:xfrm>
            <a:off x="838965" y="3203306"/>
            <a:ext cx="7018325" cy="89255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Review and Approve Meeting Minutes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(October 2</a:t>
            </a:r>
            <a:r>
              <a:rPr kumimoji="0" lang="en-US" sz="2000" b="0" i="1"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nd</a:t>
            </a: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2023)	</a:t>
            </a: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287563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1:</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171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BC133A1-BFBD-5C27-B47C-FC8F18E9E415}"/>
              </a:ext>
            </a:extLst>
          </p:cNvPr>
          <p:cNvGraphicFramePr/>
          <p:nvPr/>
        </p:nvGraphicFramePr>
        <p:xfrm>
          <a:off x="274321" y="1851659"/>
          <a:ext cx="8460104" cy="4504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6E4CC0DD-0962-C572-ABB6-0EE926F932EA}"/>
              </a:ext>
            </a:extLst>
          </p:cNvPr>
          <p:cNvSpPr>
            <a:spLocks noGrp="1"/>
          </p:cNvSpPr>
          <p:nvPr>
            <p:ph type="title"/>
          </p:nvPr>
        </p:nvSpPr>
        <p:spPr/>
        <p:txBody>
          <a:bodyPr/>
          <a:lstStyle/>
          <a:p>
            <a:r>
              <a:rPr lang="en-US" dirty="0">
                <a:solidFill>
                  <a:schemeClr val="bg1"/>
                </a:solidFill>
              </a:rPr>
              <a:t>Current State Analysis</a:t>
            </a:r>
          </a:p>
        </p:txBody>
      </p:sp>
      <p:sp>
        <p:nvSpPr>
          <p:cNvPr id="3" name="Content Placeholder 2">
            <a:extLst>
              <a:ext uri="{FF2B5EF4-FFF2-40B4-BE49-F238E27FC236}">
                <a16:creationId xmlns:a16="http://schemas.microsoft.com/office/drawing/2014/main" id="{879FE4FF-EC2B-9F40-76F4-9836AE0FCA5C}"/>
              </a:ext>
            </a:extLst>
          </p:cNvPr>
          <p:cNvSpPr>
            <a:spLocks noGrp="1"/>
          </p:cNvSpPr>
          <p:nvPr>
            <p:ph idx="1"/>
          </p:nvPr>
        </p:nvSpPr>
        <p:spPr>
          <a:xfrm>
            <a:off x="190501" y="2141536"/>
            <a:ext cx="6697980" cy="647384"/>
          </a:xfrm>
        </p:spPr>
        <p:txBody>
          <a:bodyPr>
            <a:normAutofit/>
          </a:bodyPr>
          <a:lstStyle/>
          <a:p>
            <a:pPr marL="0" indent="0">
              <a:buNone/>
            </a:pPr>
            <a:r>
              <a:rPr lang="en-US" dirty="0"/>
              <a:t>From SWOT/PEST, categories that emerged:</a:t>
            </a:r>
          </a:p>
        </p:txBody>
      </p:sp>
      <p:sp>
        <p:nvSpPr>
          <p:cNvPr id="4" name="Slide Number Placeholder 3">
            <a:extLst>
              <a:ext uri="{FF2B5EF4-FFF2-40B4-BE49-F238E27FC236}">
                <a16:creationId xmlns:a16="http://schemas.microsoft.com/office/drawing/2014/main" id="{EE53D123-E8E8-4ED8-260A-F509CB9D6DA5}"/>
              </a:ext>
            </a:extLst>
          </p:cNvPr>
          <p:cNvSpPr>
            <a:spLocks noGrp="1"/>
          </p:cNvSpPr>
          <p:nvPr>
            <p:ph type="sldNum" sz="quarter" idx="12"/>
          </p:nvPr>
        </p:nvSpPr>
        <p:spPr/>
        <p:txBody>
          <a:bodyPr/>
          <a:lstStyle/>
          <a:p>
            <a:fld id="{EED42248-D582-45DA-BC26-F227E1A31D5B}" type="slidenum">
              <a:rPr lang="en-US" smtClean="0"/>
              <a:t>20</a:t>
            </a:fld>
            <a:endParaRPr lang="en-US"/>
          </a:p>
        </p:txBody>
      </p:sp>
    </p:spTree>
    <p:extLst>
      <p:ext uri="{BB962C8B-B14F-4D97-AF65-F5344CB8AC3E}">
        <p14:creationId xmlns:p14="http://schemas.microsoft.com/office/powerpoint/2010/main" val="1556499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51FADA-9158-43A5-8E28-12DB0B4053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F4EFF2-02D5-46D2-AF17-E72C016D03BF}"/>
              </a:ext>
            </a:extLst>
          </p:cNvPr>
          <p:cNvSpPr txBox="1"/>
          <p:nvPr/>
        </p:nvSpPr>
        <p:spPr>
          <a:xfrm>
            <a:off x="838965" y="3203306"/>
            <a:ext cx="701832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Meeting Wrap-up</a:t>
            </a: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8:</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7345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12" y="106943"/>
            <a:ext cx="9553790" cy="1325563"/>
          </a:xfrm>
        </p:spPr>
        <p:txBody>
          <a:bodyPr/>
          <a:lstStyle/>
          <a:p>
            <a:r>
              <a:rPr lang="en-US" b="1" dirty="0">
                <a:solidFill>
                  <a:schemeClr val="bg1"/>
                </a:solidFill>
              </a:rPr>
              <a:t>Draft Motion Templates re: Minutes</a:t>
            </a:r>
          </a:p>
        </p:txBody>
      </p:sp>
      <p:sp>
        <p:nvSpPr>
          <p:cNvPr id="3" name="Content Placeholder 2"/>
          <p:cNvSpPr>
            <a:spLocks noGrp="1"/>
          </p:cNvSpPr>
          <p:nvPr>
            <p:ph idx="1"/>
          </p:nvPr>
        </p:nvSpPr>
        <p:spPr>
          <a:xfrm>
            <a:off x="416109" y="2109477"/>
            <a:ext cx="8311782" cy="3734977"/>
          </a:xfrm>
        </p:spPr>
        <p:txBody>
          <a:bodyPr/>
          <a:lstStyle/>
          <a:p>
            <a:pPr marL="0" indent="0">
              <a:buNone/>
            </a:pPr>
            <a:r>
              <a:rPr lang="en-US" dirty="0"/>
              <a:t>I move to approve the October 2</a:t>
            </a:r>
            <a:r>
              <a:rPr lang="en-US" baseline="30000" dirty="0"/>
              <a:t>nd</a:t>
            </a:r>
            <a:r>
              <a:rPr lang="en-US" dirty="0"/>
              <a:t>, 2023 meeting minutes with the continued authority to correct spelling, grammar, and punctuation. </a:t>
            </a:r>
          </a:p>
          <a:p>
            <a:pPr marL="0" indent="0">
              <a:buNone/>
            </a:pPr>
            <a:endParaRPr lang="en-US" dirty="0"/>
          </a:p>
          <a:p>
            <a:pPr marL="0" indent="0">
              <a:buNone/>
            </a:pPr>
            <a:r>
              <a:rPr lang="en-US" dirty="0"/>
              <a:t>I move to approve the October 2</a:t>
            </a:r>
            <a:r>
              <a:rPr lang="en-US" baseline="30000" dirty="0"/>
              <a:t>nd</a:t>
            </a:r>
            <a:r>
              <a:rPr lang="en-US" dirty="0"/>
              <a:t>, 2023 meeting minutes with the addition/correction/ deletion of ____ on page ___, line ____, and continued authority to correct spelling, grammar, and punctuation.</a:t>
            </a:r>
          </a:p>
        </p:txBody>
      </p:sp>
    </p:spTree>
    <p:extLst>
      <p:ext uri="{BB962C8B-B14F-4D97-AF65-F5344CB8AC3E}">
        <p14:creationId xmlns:p14="http://schemas.microsoft.com/office/powerpoint/2010/main" val="4241292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EFF2-02D5-46D2-AF17-E72C016D03BF}"/>
              </a:ext>
            </a:extLst>
          </p:cNvPr>
          <p:cNvSpPr txBox="1"/>
          <p:nvPr/>
        </p:nvSpPr>
        <p:spPr>
          <a:xfrm>
            <a:off x="921411" y="3094651"/>
            <a:ext cx="8032892"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pitchFamily="34" charset="0"/>
                <a:ea typeface="Yu Mincho" panose="02020400000000000000" pitchFamily="18" charset="-128"/>
              </a:rPr>
              <a:t>OCRF Program Updates</a:t>
            </a:r>
            <a:endParaRPr kumimoji="0" lang="en-US" sz="2800" b="1" i="1" u="none" strike="noStrike" kern="120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mn-cs"/>
            </a:endParaRP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287563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2:</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1111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52B94-CD79-7811-7B8E-193149AB3C8B}"/>
              </a:ext>
            </a:extLst>
          </p:cNvPr>
          <p:cNvSpPr>
            <a:spLocks noGrp="1"/>
          </p:cNvSpPr>
          <p:nvPr>
            <p:ph type="title"/>
          </p:nvPr>
        </p:nvSpPr>
        <p:spPr>
          <a:xfrm>
            <a:off x="628649" y="0"/>
            <a:ext cx="7886700" cy="1325563"/>
          </a:xfrm>
        </p:spPr>
        <p:txBody>
          <a:bodyPr/>
          <a:lstStyle/>
          <a:p>
            <a:r>
              <a:rPr lang="en-US" b="1" dirty="0">
                <a:solidFill>
                  <a:schemeClr val="bg1"/>
                </a:solidFill>
              </a:rPr>
              <a:t>OCRF Program Updates</a:t>
            </a:r>
          </a:p>
        </p:txBody>
      </p:sp>
      <p:sp>
        <p:nvSpPr>
          <p:cNvPr id="4" name="Slide Number Placeholder 3">
            <a:extLst>
              <a:ext uri="{FF2B5EF4-FFF2-40B4-BE49-F238E27FC236}">
                <a16:creationId xmlns:a16="http://schemas.microsoft.com/office/drawing/2014/main" id="{AD294A22-B98E-CF09-C596-D7E096C8ABFE}"/>
              </a:ext>
            </a:extLst>
          </p:cNvPr>
          <p:cNvSpPr>
            <a:spLocks noGrp="1"/>
          </p:cNvSpPr>
          <p:nvPr>
            <p:ph type="sldNum" sz="quarter" idx="12"/>
          </p:nvPr>
        </p:nvSpPr>
        <p:spPr/>
        <p:txBody>
          <a:bodyPr/>
          <a:lstStyle/>
          <a:p>
            <a:fld id="{EED42248-D582-45DA-BC26-F227E1A31D5B}" type="slidenum">
              <a:rPr lang="en-US" smtClean="0"/>
              <a:t>5</a:t>
            </a:fld>
            <a:endParaRPr lang="en-US"/>
          </a:p>
        </p:txBody>
      </p:sp>
      <p:sp>
        <p:nvSpPr>
          <p:cNvPr id="5" name="Content Placeholder 2">
            <a:extLst>
              <a:ext uri="{FF2B5EF4-FFF2-40B4-BE49-F238E27FC236}">
                <a16:creationId xmlns:a16="http://schemas.microsoft.com/office/drawing/2014/main" id="{588B0B08-859A-9643-A15D-9043AFF22B06}"/>
              </a:ext>
            </a:extLst>
          </p:cNvPr>
          <p:cNvSpPr txBox="1">
            <a:spLocks/>
          </p:cNvSpPr>
          <p:nvPr/>
        </p:nvSpPr>
        <p:spPr>
          <a:xfrm>
            <a:off x="528430" y="1965144"/>
            <a:ext cx="7736306" cy="29277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800"/>
              </a:spcAft>
              <a:buFont typeface="Wingdings" panose="05000000000000000000" pitchFamily="2" charset="2"/>
              <a:buChar char="§"/>
            </a:pPr>
            <a:r>
              <a:rPr lang="en-US" sz="2400" kern="100" dirty="0" err="1">
                <a:latin typeface="Calibri" panose="020F0502020204030204" pitchFamily="34" charset="0"/>
                <a:ea typeface="Calibri" panose="020F0502020204030204" pitchFamily="34" charset="0"/>
                <a:cs typeface="Times New Roman" panose="02020603050405020304" pitchFamily="18" charset="0"/>
              </a:rPr>
              <a:t>Foundant</a:t>
            </a:r>
            <a:r>
              <a:rPr lang="en-US" sz="2400" kern="100" dirty="0">
                <a:latin typeface="Calibri" panose="020F0502020204030204" pitchFamily="34" charset="0"/>
                <a:ea typeface="Calibri" panose="020F0502020204030204" pitchFamily="34" charset="0"/>
                <a:cs typeface="Times New Roman" panose="02020603050405020304" pitchFamily="18" charset="0"/>
              </a:rPr>
              <a:t>: being built out for the OCRF program, will be u</a:t>
            </a:r>
            <a:r>
              <a:rPr lang="en-US" sz="2400" kern="100" dirty="0">
                <a:latin typeface="Calibri" panose="020F0502020204030204" pitchFamily="34" charset="0"/>
                <a:ea typeface="Times New Roman" panose="02020603050405020304" pitchFamily="18" charset="0"/>
                <a:cs typeface="Times New Roman" panose="02020603050405020304" pitchFamily="18" charset="0"/>
              </a:rPr>
              <a:t>p &amp; running by next RFP</a:t>
            </a:r>
          </a:p>
          <a:p>
            <a:pPr lvl="1">
              <a:lnSpc>
                <a:spcPct val="107000"/>
              </a:lnSpc>
              <a:spcBef>
                <a:spcPts val="0"/>
              </a:spcBef>
              <a:spcAft>
                <a:spcPts val="800"/>
              </a:spcAft>
              <a:buFont typeface="Wingdings" panose="05000000000000000000" pitchFamily="2" charset="2"/>
              <a:buChar char="§"/>
            </a:pPr>
            <a:r>
              <a:rPr lang="en-US" sz="2200" kern="100" dirty="0">
                <a:latin typeface="Calibri" panose="020F0502020204030204" pitchFamily="34" charset="0"/>
                <a:ea typeface="Times New Roman" panose="02020603050405020304" pitchFamily="18" charset="0"/>
                <a:cs typeface="Times New Roman" panose="02020603050405020304" pitchFamily="18" charset="0"/>
              </a:rPr>
              <a:t>New Advisory Committee review platform (create account)</a:t>
            </a:r>
          </a:p>
          <a:p>
            <a:pPr fontAlgn="ctr">
              <a:lnSpc>
                <a:spcPct val="107000"/>
              </a:lnSpc>
              <a:spcBef>
                <a:spcPts val="0"/>
              </a:spcBef>
              <a:buFont typeface="Wingdings" panose="05000000000000000000" pitchFamily="2" charset="2"/>
              <a:buChar char="§"/>
            </a:pPr>
            <a:r>
              <a:rPr lang="en-US" sz="2400" kern="100" dirty="0">
                <a:latin typeface="Calibri" panose="020F0502020204030204" pitchFamily="34" charset="0"/>
                <a:ea typeface="Times New Roman" panose="02020603050405020304" pitchFamily="18" charset="0"/>
                <a:cs typeface="Times New Roman" panose="02020603050405020304" pitchFamily="18" charset="0"/>
              </a:rPr>
              <a:t>Northern Basin &amp; Range Seat: 2 applications submitted</a:t>
            </a:r>
          </a:p>
          <a:p>
            <a:pPr fontAlgn="ctr">
              <a:lnSpc>
                <a:spcPct val="107000"/>
              </a:lnSpc>
              <a:spcBef>
                <a:spcPts val="0"/>
              </a:spcBef>
              <a:buFont typeface="Wingdings" panose="05000000000000000000" pitchFamily="2" charset="2"/>
              <a:buChar char="§"/>
            </a:pPr>
            <a:r>
              <a:rPr lang="en-US" sz="2400" kern="100" dirty="0">
                <a:latin typeface="Calibri" panose="020F0502020204030204" pitchFamily="34" charset="0"/>
                <a:ea typeface="Times New Roman" panose="02020603050405020304" pitchFamily="18" charset="0"/>
                <a:cs typeface="Times New Roman" panose="02020603050405020304" pitchFamily="18" charset="0"/>
              </a:rPr>
              <a:t>December 15: OAR Revisions will be presented to ODFW Commission for approval. </a:t>
            </a:r>
          </a:p>
          <a:p>
            <a:pPr fontAlgn="ctr">
              <a:lnSpc>
                <a:spcPct val="107000"/>
              </a:lnSpc>
              <a:spcBef>
                <a:spcPts val="0"/>
              </a:spcBef>
              <a:buFont typeface="Wingdings" panose="05000000000000000000" pitchFamily="2" charset="2"/>
              <a:buChar char="§"/>
            </a:pPr>
            <a:endParaRPr lang="en-US" sz="2400" kern="100" dirty="0">
              <a:latin typeface="Calibri" panose="020F0502020204030204" pitchFamily="34" charset="0"/>
              <a:ea typeface="Times New Roman" panose="02020603050405020304" pitchFamily="18" charset="0"/>
              <a:cs typeface="Times New Roman" panose="02020603050405020304" pitchFamily="18" charset="0"/>
            </a:endParaRPr>
          </a:p>
          <a:p>
            <a:pPr fontAlgn="ctr">
              <a:lnSpc>
                <a:spcPct val="107000"/>
              </a:lnSpc>
              <a:spcBef>
                <a:spcPts val="0"/>
              </a:spcBef>
              <a:buFont typeface="Wingdings" panose="05000000000000000000" pitchFamily="2" charset="2"/>
              <a:buChar char="§"/>
            </a:pPr>
            <a:endParaRPr lang="en-US" sz="2400" kern="1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003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C13F-F425-2284-A606-2C56BF7247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17C886-32AF-BDD7-FD39-8D607CF9E9F1}"/>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3CE6A88-49DB-3FA8-4A74-7B1C29ABD13F}"/>
              </a:ext>
            </a:extLst>
          </p:cNvPr>
          <p:cNvSpPr>
            <a:spLocks noGrp="1"/>
          </p:cNvSpPr>
          <p:nvPr>
            <p:ph type="sldNum" sz="quarter" idx="12"/>
          </p:nvPr>
        </p:nvSpPr>
        <p:spPr/>
        <p:txBody>
          <a:bodyPr/>
          <a:lstStyle/>
          <a:p>
            <a:fld id="{EED42248-D582-45DA-BC26-F227E1A31D5B}" type="slidenum">
              <a:rPr lang="en-US" smtClean="0"/>
              <a:t>6</a:t>
            </a:fld>
            <a:endParaRPr lang="en-US"/>
          </a:p>
        </p:txBody>
      </p:sp>
      <p:pic>
        <p:nvPicPr>
          <p:cNvPr id="6" name="Picture 5">
            <a:extLst>
              <a:ext uri="{FF2B5EF4-FFF2-40B4-BE49-F238E27FC236}">
                <a16:creationId xmlns:a16="http://schemas.microsoft.com/office/drawing/2014/main" id="{4AD6539D-E499-A60D-6A7F-5E9A11086559}"/>
              </a:ext>
            </a:extLst>
          </p:cNvPr>
          <p:cNvPicPr>
            <a:picLocks noChangeAspect="1"/>
          </p:cNvPicPr>
          <p:nvPr/>
        </p:nvPicPr>
        <p:blipFill>
          <a:blip r:embed="rId2"/>
          <a:stretch>
            <a:fillRect/>
          </a:stretch>
        </p:blipFill>
        <p:spPr>
          <a:xfrm>
            <a:off x="-226141" y="19229"/>
            <a:ext cx="9845956" cy="4428350"/>
          </a:xfrm>
          <a:prstGeom prst="rect">
            <a:avLst/>
          </a:prstGeom>
        </p:spPr>
      </p:pic>
      <p:sp>
        <p:nvSpPr>
          <p:cNvPr id="7" name="Content Placeholder 2">
            <a:extLst>
              <a:ext uri="{FF2B5EF4-FFF2-40B4-BE49-F238E27FC236}">
                <a16:creationId xmlns:a16="http://schemas.microsoft.com/office/drawing/2014/main" id="{C5B63FCF-4305-D5AC-17C2-680C27BAD626}"/>
              </a:ext>
            </a:extLst>
          </p:cNvPr>
          <p:cNvSpPr txBox="1">
            <a:spLocks/>
          </p:cNvSpPr>
          <p:nvPr/>
        </p:nvSpPr>
        <p:spPr>
          <a:xfrm>
            <a:off x="628650" y="4779113"/>
            <a:ext cx="7636087" cy="1245703"/>
          </a:xfrm>
          <a:prstGeom prst="rect">
            <a:avLst/>
          </a:prstGeom>
          <a:ln>
            <a:solidFill>
              <a:srgbClr val="18441F"/>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Nov 2-3, 2023; Oregon Outdoor Recreation Summit</a:t>
            </a:r>
          </a:p>
          <a:p>
            <a:pPr lvl="1"/>
            <a:r>
              <a:rPr lang="en-US" dirty="0"/>
              <a:t> Outreach: Two OCRF presentations (Program Overview , WTP) + Open Office Hours Tabling event. </a:t>
            </a:r>
          </a:p>
          <a:p>
            <a:pPr lvl="1"/>
            <a:endParaRPr lang="en-US" dirty="0"/>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1319755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52B94-CD79-7811-7B8E-193149AB3C8B}"/>
              </a:ext>
            </a:extLst>
          </p:cNvPr>
          <p:cNvSpPr>
            <a:spLocks noGrp="1"/>
          </p:cNvSpPr>
          <p:nvPr>
            <p:ph type="title"/>
          </p:nvPr>
        </p:nvSpPr>
        <p:spPr>
          <a:xfrm>
            <a:off x="628649" y="0"/>
            <a:ext cx="7886700" cy="1325563"/>
          </a:xfrm>
        </p:spPr>
        <p:txBody>
          <a:bodyPr/>
          <a:lstStyle/>
          <a:p>
            <a:r>
              <a:rPr lang="en-US" b="1" dirty="0">
                <a:solidFill>
                  <a:schemeClr val="bg1"/>
                </a:solidFill>
              </a:rPr>
              <a:t>OCRF Meeting Schedule 2023/2024</a:t>
            </a:r>
          </a:p>
        </p:txBody>
      </p:sp>
      <p:sp>
        <p:nvSpPr>
          <p:cNvPr id="4" name="Slide Number Placeholder 3">
            <a:extLst>
              <a:ext uri="{FF2B5EF4-FFF2-40B4-BE49-F238E27FC236}">
                <a16:creationId xmlns:a16="http://schemas.microsoft.com/office/drawing/2014/main" id="{AD294A22-B98E-CF09-C596-D7E096C8ABFE}"/>
              </a:ext>
            </a:extLst>
          </p:cNvPr>
          <p:cNvSpPr>
            <a:spLocks noGrp="1"/>
          </p:cNvSpPr>
          <p:nvPr>
            <p:ph type="sldNum" sz="quarter" idx="12"/>
          </p:nvPr>
        </p:nvSpPr>
        <p:spPr/>
        <p:txBody>
          <a:bodyPr/>
          <a:lstStyle/>
          <a:p>
            <a:fld id="{EED42248-D582-45DA-BC26-F227E1A31D5B}" type="slidenum">
              <a:rPr lang="en-US" smtClean="0"/>
              <a:t>7</a:t>
            </a:fld>
            <a:endParaRPr lang="en-US"/>
          </a:p>
        </p:txBody>
      </p:sp>
      <p:sp>
        <p:nvSpPr>
          <p:cNvPr id="7" name="Content Placeholder 6">
            <a:extLst>
              <a:ext uri="{FF2B5EF4-FFF2-40B4-BE49-F238E27FC236}">
                <a16:creationId xmlns:a16="http://schemas.microsoft.com/office/drawing/2014/main" id="{7A2229D5-A362-D6A2-C6C6-9B885BEFA655}"/>
              </a:ext>
            </a:extLst>
          </p:cNvPr>
          <p:cNvSpPr>
            <a:spLocks noGrp="1"/>
          </p:cNvSpPr>
          <p:nvPr>
            <p:ph idx="1"/>
          </p:nvPr>
        </p:nvSpPr>
        <p:spPr>
          <a:xfrm>
            <a:off x="628649" y="1806230"/>
            <a:ext cx="7886700" cy="4351338"/>
          </a:xfrm>
        </p:spPr>
        <p:txBody>
          <a:bodyPr/>
          <a:lstStyle/>
          <a:p>
            <a:pPr marL="0" indent="0" fontAlgn="ctr">
              <a:lnSpc>
                <a:spcPct val="107000"/>
              </a:lnSpc>
              <a:spcBef>
                <a:spcPts val="0"/>
              </a:spcBef>
              <a:buFont typeface="Arial" panose="020B0604020202020204" pitchFamily="34" charset="0"/>
              <a:buNone/>
            </a:pPr>
            <a:endParaRPr lang="en-US" kern="100" dirty="0">
              <a:latin typeface="Calibri" panose="020F0502020204030204" pitchFamily="34" charset="0"/>
              <a:ea typeface="Times New Roman" panose="02020603050405020304" pitchFamily="18" charset="0"/>
              <a:cs typeface="Times New Roman" panose="02020603050405020304" pitchFamily="18" charset="0"/>
            </a:endParaRPr>
          </a:p>
          <a:p>
            <a:pPr marL="0" indent="0" fontAlgn="ctr">
              <a:lnSpc>
                <a:spcPct val="107000"/>
              </a:lnSpc>
              <a:spcBef>
                <a:spcPts val="0"/>
              </a:spcBef>
              <a:buFont typeface="Arial" panose="020B0604020202020204" pitchFamily="34" charset="0"/>
              <a:buNone/>
            </a:pPr>
            <a:r>
              <a:rPr lang="en-US" sz="2800" kern="100" dirty="0">
                <a:latin typeface="Calibri" panose="020F0502020204030204" pitchFamily="34" charset="0"/>
                <a:ea typeface="Times New Roman" panose="02020603050405020304" pitchFamily="18" charset="0"/>
                <a:cs typeface="Times New Roman" panose="02020603050405020304" pitchFamily="18" charset="0"/>
              </a:rPr>
              <a:t>Dec 4 : Wrap-up; Final Strategic Planning Meeting </a:t>
            </a:r>
          </a:p>
          <a:p>
            <a:pPr marL="0" indent="0" fontAlgn="ctr">
              <a:lnSpc>
                <a:spcPct val="107000"/>
              </a:lnSpc>
              <a:spcBef>
                <a:spcPts val="0"/>
              </a:spcBef>
              <a:buFont typeface="Arial" panose="020B0604020202020204" pitchFamily="34" charset="0"/>
              <a:buNone/>
            </a:pPr>
            <a:endParaRPr lang="en-US" sz="2800" kern="100" dirty="0">
              <a:latin typeface="Calibri" panose="020F0502020204030204" pitchFamily="34" charset="0"/>
              <a:ea typeface="Times New Roman" panose="02020603050405020304" pitchFamily="18" charset="0"/>
              <a:cs typeface="Times New Roman" panose="02020603050405020304" pitchFamily="18" charset="0"/>
            </a:endParaRPr>
          </a:p>
          <a:p>
            <a:pPr marL="0" indent="0" fontAlgn="ctr">
              <a:lnSpc>
                <a:spcPct val="107000"/>
              </a:lnSpc>
              <a:spcBef>
                <a:spcPts val="0"/>
              </a:spcBef>
              <a:buFont typeface="Arial" panose="020B0604020202020204" pitchFamily="34" charset="0"/>
              <a:buNone/>
            </a:pPr>
            <a:r>
              <a:rPr lang="en-US" sz="2800" kern="100" dirty="0">
                <a:latin typeface="Calibri" panose="020F0502020204030204" pitchFamily="34" charset="0"/>
                <a:ea typeface="Times New Roman" panose="02020603050405020304" pitchFamily="18" charset="0"/>
                <a:cs typeface="Times New Roman" panose="02020603050405020304" pitchFamily="18" charset="0"/>
              </a:rPr>
              <a:t>Jan 8: Spring RFP considerations / determinations, OAH Council</a:t>
            </a:r>
          </a:p>
          <a:p>
            <a:pPr marL="0" indent="0" fontAlgn="ctr">
              <a:lnSpc>
                <a:spcPct val="107000"/>
              </a:lnSpc>
              <a:spcBef>
                <a:spcPts val="0"/>
              </a:spcBef>
              <a:buFont typeface="Arial" panose="020B0604020202020204" pitchFamily="34" charset="0"/>
              <a:buNone/>
            </a:pPr>
            <a:endParaRPr lang="en-US" sz="2800" kern="100" dirty="0">
              <a:latin typeface="Calibri" panose="020F0502020204030204" pitchFamily="34" charset="0"/>
              <a:ea typeface="Times New Roman" panose="02020603050405020304" pitchFamily="18" charset="0"/>
              <a:cs typeface="Times New Roman" panose="02020603050405020304" pitchFamily="18" charset="0"/>
            </a:endParaRPr>
          </a:p>
          <a:p>
            <a:pPr marL="0" indent="0" fontAlgn="ctr">
              <a:lnSpc>
                <a:spcPct val="107000"/>
              </a:lnSpc>
              <a:spcBef>
                <a:spcPts val="0"/>
              </a:spcBef>
              <a:buFont typeface="Arial" panose="020B0604020202020204" pitchFamily="34" charset="0"/>
              <a:buNone/>
            </a:pPr>
            <a:r>
              <a:rPr lang="en-US" sz="2800" kern="100" dirty="0">
                <a:latin typeface="Calibri" panose="020F0502020204030204" pitchFamily="34" charset="0"/>
                <a:ea typeface="Times New Roman" panose="02020603050405020304" pitchFamily="18" charset="0"/>
                <a:cs typeface="Times New Roman" panose="02020603050405020304" pitchFamily="18" charset="0"/>
              </a:rPr>
              <a:t>Feb 5: Review Final Draft of Strategic Plan </a:t>
            </a:r>
            <a:endParaRPr lang="en-US" sz="2800" kern="100" baseline="30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4515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3C7FA7-F162-20FA-968F-ED0BFAB29CD2}"/>
              </a:ext>
            </a:extLst>
          </p:cNvPr>
          <p:cNvSpPr txBox="1"/>
          <p:nvPr/>
        </p:nvSpPr>
        <p:spPr>
          <a:xfrm>
            <a:off x="914239" y="939243"/>
            <a:ext cx="7315521" cy="4862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Request for Proposals (RFP) – Open January 30</a:t>
            </a: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Official RFP Guidance made public (remains open for 60 days)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Informational Session – February 20</a:t>
            </a:r>
            <a:r>
              <a:rPr kumimoji="0" lang="en-US" sz="1800" b="1" i="0" u="none" strike="noStrike" kern="1200" cap="none" spc="0" normalizeH="0" baseline="30000" noProof="0" dirty="0" err="1">
                <a:ln>
                  <a:noFill/>
                </a:ln>
                <a:solidFill>
                  <a:prstClr val="black"/>
                </a:solidFill>
                <a:effectLst/>
                <a:uLnTx/>
                <a:uFillTx/>
                <a:latin typeface="Calibri" panose="020F0502020204030204"/>
                <a:ea typeface="+mn-ea"/>
                <a:cs typeface="+mn-cs"/>
              </a:rPr>
              <a:t>th</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(Recording to be posted on website)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Week of Reminder of grant closure – March 18</a:t>
            </a:r>
            <a:r>
              <a:rPr kumimoji="0" lang="en-US" sz="1800" b="1" i="0" u="none" strike="noStrike" kern="1200" cap="none" spc="0" normalizeH="0" baseline="30000" noProof="0" dirty="0" err="1">
                <a:ln>
                  <a:noFill/>
                </a:ln>
                <a:solidFill>
                  <a:prstClr val="black"/>
                </a:solidFill>
                <a:effectLst/>
                <a:uLnTx/>
                <a:uFillTx/>
                <a:latin typeface="Calibri" panose="020F0502020204030204"/>
                <a:ea typeface="+mn-ea"/>
                <a:cs typeface="+mn-cs"/>
              </a:rPr>
              <a:t>th</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2024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Request for Proposals (RFP) – Closes March 30</a:t>
            </a:r>
            <a:r>
              <a:rPr kumimoji="0" lang="en-US" sz="1800" b="1" i="0" u="none" strike="noStrike" kern="1200" cap="none" spc="0" normalizeH="0" baseline="30000" noProof="0" dirty="0" err="1">
                <a:ln>
                  <a:noFill/>
                </a:ln>
                <a:solidFill>
                  <a:prstClr val="black"/>
                </a:solidFill>
                <a:effectLst/>
                <a:uLnTx/>
                <a:uFillTx/>
                <a:latin typeface="Calibri" panose="020F0502020204030204"/>
                <a:ea typeface="+mn-ea"/>
                <a:cs typeface="+mn-cs"/>
              </a:rPr>
              <a:t>th</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Application must be received by 11:59pm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Technical Review Period – April 1</a:t>
            </a: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to May 1</a:t>
            </a: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2024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OCRF Advisory Committee Review Period – May 2</a:t>
            </a:r>
            <a:r>
              <a:rPr kumimoji="0" lang="en-US" sz="1800" b="1" i="0" u="none" strike="noStrike" kern="1200" cap="none" spc="0" normalizeH="0" baseline="30000" noProof="0" dirty="0">
                <a:ln>
                  <a:noFill/>
                </a:ln>
                <a:solidFill>
                  <a:prstClr val="black"/>
                </a:solidFill>
                <a:effectLst/>
                <a:highlight>
                  <a:srgbClr val="FFFF00"/>
                </a:highlight>
                <a:uLnTx/>
                <a:uFillTx/>
                <a:latin typeface="Calibri" panose="020F0502020204030204"/>
                <a:ea typeface="+mn-ea"/>
                <a:cs typeface="+mn-cs"/>
              </a:rPr>
              <a:t>nd</a:t>
            </a: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to May 30</a:t>
            </a:r>
            <a:r>
              <a:rPr kumimoji="0" lang="en-US" sz="1800" b="1" i="0" u="none" strike="noStrike" kern="1200" cap="none" spc="0" normalizeH="0" baseline="30000" noProof="0" dirty="0">
                <a:ln>
                  <a:noFill/>
                </a:ln>
                <a:solidFill>
                  <a:prstClr val="black"/>
                </a:solidFill>
                <a:effectLst/>
                <a:highlight>
                  <a:srgbClr val="FFFF00"/>
                </a:highlight>
                <a:uLnTx/>
                <a:uFillTx/>
                <a:latin typeface="Calibri" panose="020F0502020204030204"/>
                <a:ea typeface="+mn-ea"/>
                <a:cs typeface="+mn-cs"/>
              </a:rPr>
              <a:t>th</a:t>
            </a: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2024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OCRF Advisory Committee Recommendations – June 10</a:t>
            </a:r>
            <a:r>
              <a:rPr kumimoji="0" lang="en-US" sz="1800" b="1" i="0" u="none" strike="noStrike" kern="1200" cap="none" spc="0" normalizeH="0" baseline="30000" noProof="0" dirty="0">
                <a:ln>
                  <a:noFill/>
                </a:ln>
                <a:solidFill>
                  <a:prstClr val="black"/>
                </a:solidFill>
                <a:effectLst/>
                <a:highlight>
                  <a:srgbClr val="FFFF00"/>
                </a:highlight>
                <a:uLnTx/>
                <a:uFillTx/>
                <a:latin typeface="Calibri" panose="020F0502020204030204"/>
                <a:ea typeface="+mn-ea"/>
                <a:cs typeface="+mn-cs"/>
              </a:rPr>
              <a:t>th</a:t>
            </a: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2024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ODFW Commission Voting – mid June, 2024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Release of funds following contracting process – August 2024 </a:t>
            </a:r>
          </a:p>
        </p:txBody>
      </p:sp>
      <p:sp>
        <p:nvSpPr>
          <p:cNvPr id="4" name="TextBox 3">
            <a:extLst>
              <a:ext uri="{FF2B5EF4-FFF2-40B4-BE49-F238E27FC236}">
                <a16:creationId xmlns:a16="http://schemas.microsoft.com/office/drawing/2014/main" id="{E617888E-C59F-DFF3-4FC3-5B44E22922EA}"/>
              </a:ext>
            </a:extLst>
          </p:cNvPr>
          <p:cNvSpPr txBox="1"/>
          <p:nvPr/>
        </p:nvSpPr>
        <p:spPr>
          <a:xfrm>
            <a:off x="158556" y="192368"/>
            <a:ext cx="8616492" cy="646331"/>
          </a:xfrm>
          <a:prstGeom prst="rect">
            <a:avLst/>
          </a:prstGeom>
          <a:no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kumimoji="0" lang="en-US" sz="3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OCRF RFP Timeline - Spring 2024</a:t>
            </a:r>
          </a:p>
        </p:txBody>
      </p:sp>
    </p:spTree>
    <p:extLst>
      <p:ext uri="{BB962C8B-B14F-4D97-AF65-F5344CB8AC3E}">
        <p14:creationId xmlns:p14="http://schemas.microsoft.com/office/powerpoint/2010/main" val="1831635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EFF2-02D5-46D2-AF17-E72C016D03BF}"/>
              </a:ext>
            </a:extLst>
          </p:cNvPr>
          <p:cNvSpPr txBox="1"/>
          <p:nvPr/>
        </p:nvSpPr>
        <p:spPr>
          <a:xfrm>
            <a:off x="921411" y="3094651"/>
            <a:ext cx="8032892"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pitchFamily="34" charset="0"/>
                <a:ea typeface="Yu Mincho" panose="02020400000000000000" pitchFamily="18" charset="-128"/>
              </a:rPr>
              <a:t>OCRF Project Presentation: “Pollinator Habitats”  </a:t>
            </a:r>
          </a:p>
          <a:p>
            <a:pPr lvl="0">
              <a:defRPr/>
            </a:pPr>
            <a:r>
              <a:rPr lang="en-US" sz="2800" b="1" dirty="0">
                <a:solidFill>
                  <a:prstClr val="black"/>
                </a:solidFill>
                <a:latin typeface="Calibri" panose="020F0502020204030204" pitchFamily="34" charset="0"/>
                <a:ea typeface="Yu Mincho" panose="02020400000000000000" pitchFamily="18" charset="-128"/>
              </a:rPr>
              <a:t>Dasha Foerster with Green Lents</a:t>
            </a:r>
            <a:endParaRPr kumimoji="0" lang="en-US" sz="2800" b="1" i="1" u="none" strike="noStrike" kern="120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mn-cs"/>
            </a:endParaRP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287563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3:</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4891260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11945</TotalTime>
  <Words>1305</Words>
  <Application>Microsoft Office PowerPoint</Application>
  <PresentationFormat>On-screen Show (4:3)</PresentationFormat>
  <Paragraphs>147</Paragraphs>
  <Slides>21</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Wingdings</vt:lpstr>
      <vt:lpstr>1_Office Theme</vt:lpstr>
      <vt:lpstr>Office Theme</vt:lpstr>
      <vt:lpstr>PowerPoint Presentation</vt:lpstr>
      <vt:lpstr>PowerPoint Presentation</vt:lpstr>
      <vt:lpstr>Draft Motion Templates re: Minutes</vt:lpstr>
      <vt:lpstr>PowerPoint Presentation</vt:lpstr>
      <vt:lpstr>OCRF Program Updates</vt:lpstr>
      <vt:lpstr>PowerPoint Presentation</vt:lpstr>
      <vt:lpstr>OCRF Meeting Schedule 2023/2024</vt:lpstr>
      <vt:lpstr>PowerPoint Presentation</vt:lpstr>
      <vt:lpstr>PowerPoint Presentation</vt:lpstr>
      <vt:lpstr>PowerPoint Presentation</vt:lpstr>
      <vt:lpstr>PowerPoint Presentation</vt:lpstr>
      <vt:lpstr>OCRF Sentiment – Grant applicants, ODFW, ODFW Commission, Rep Helm</vt:lpstr>
      <vt:lpstr>Suggested Priorities and Actions</vt:lpstr>
      <vt:lpstr>Summary – Words of Advice</vt:lpstr>
      <vt:lpstr>Specific Opportunities</vt:lpstr>
      <vt:lpstr>Application Process &amp; Decisions</vt:lpstr>
      <vt:lpstr>PowerPoint Presentation</vt:lpstr>
      <vt:lpstr>PowerPoint Presentation</vt:lpstr>
      <vt:lpstr>Key Questions to be Answered</vt:lpstr>
      <vt:lpstr>Current State Analysis</vt:lpstr>
      <vt:lpstr>PowerPoint Presentation</vt:lpstr>
    </vt:vector>
  </TitlesOfParts>
  <Company>Oregon Department of Fish and Wildlife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REGULAWHITEFIELD Charlotte M * ODFW</dc:creator>
  <cp:lastModifiedBy>GILLMAN Reva A * ODFW</cp:lastModifiedBy>
  <cp:revision>196</cp:revision>
  <dcterms:created xsi:type="dcterms:W3CDTF">2022-11-18T19:44:49Z</dcterms:created>
  <dcterms:modified xsi:type="dcterms:W3CDTF">2023-12-03T21:49:57Z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b73270-2993-4076-be47-9c78f42a1e84_Enabled">
    <vt:lpwstr>true</vt:lpwstr>
  </property>
  <property fmtid="{D5CDD505-2E9C-101B-9397-08002B2CF9AE}" pid="3" name="MSIP_Label_09b73270-2993-4076-be47-9c78f42a1e84_SetDate">
    <vt:lpwstr>2023-11-03T22:10:43Z</vt:lpwstr>
  </property>
  <property fmtid="{D5CDD505-2E9C-101B-9397-08002B2CF9AE}" pid="4" name="MSIP_Label_09b73270-2993-4076-be47-9c78f42a1e84_Method">
    <vt:lpwstr>Privileged</vt:lpwstr>
  </property>
  <property fmtid="{D5CDD505-2E9C-101B-9397-08002B2CF9AE}" pid="5" name="MSIP_Label_09b73270-2993-4076-be47-9c78f42a1e84_Name">
    <vt:lpwstr>Level 1 - Published (Items)</vt:lpwstr>
  </property>
  <property fmtid="{D5CDD505-2E9C-101B-9397-08002B2CF9AE}" pid="6" name="MSIP_Label_09b73270-2993-4076-be47-9c78f42a1e84_SiteId">
    <vt:lpwstr>aa3f6932-fa7c-47b4-a0ce-a598cad161cf</vt:lpwstr>
  </property>
  <property fmtid="{D5CDD505-2E9C-101B-9397-08002B2CF9AE}" pid="7" name="MSIP_Label_09b73270-2993-4076-be47-9c78f42a1e84_ActionId">
    <vt:lpwstr>9369edda-09fe-4200-a77c-540b192eeebd</vt:lpwstr>
  </property>
  <property fmtid="{D5CDD505-2E9C-101B-9397-08002B2CF9AE}" pid="8" name="MSIP_Label_09b73270-2993-4076-be47-9c78f42a1e84_ContentBits">
    <vt:lpwstr>0</vt:lpwstr>
  </property>
</Properties>
</file>